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Lst>
  <p:notesMasterIdLst>
    <p:notesMasterId r:id="rId56"/>
  </p:notesMasterIdLst>
  <p:sldIdLst>
    <p:sldId id="394" r:id="rId4"/>
    <p:sldId id="305" r:id="rId5"/>
    <p:sldId id="323" r:id="rId6"/>
    <p:sldId id="337" r:id="rId7"/>
    <p:sldId id="395" r:id="rId8"/>
    <p:sldId id="336" r:id="rId9"/>
    <p:sldId id="467" r:id="rId10"/>
    <p:sldId id="470" r:id="rId11"/>
    <p:sldId id="476" r:id="rId12"/>
    <p:sldId id="477" r:id="rId13"/>
    <p:sldId id="396" r:id="rId14"/>
    <p:sldId id="262" r:id="rId15"/>
    <p:sldId id="487" r:id="rId16"/>
    <p:sldId id="266" r:id="rId17"/>
    <p:sldId id="398" r:id="rId18"/>
    <p:sldId id="488" r:id="rId19"/>
    <p:sldId id="270" r:id="rId20"/>
    <p:sldId id="272" r:id="rId21"/>
    <p:sldId id="274" r:id="rId22"/>
    <p:sldId id="276" r:id="rId23"/>
    <p:sldId id="278" r:id="rId24"/>
    <p:sldId id="399" r:id="rId25"/>
    <p:sldId id="489" r:id="rId26"/>
    <p:sldId id="490" r:id="rId27"/>
    <p:sldId id="282" r:id="rId28"/>
    <p:sldId id="284" r:id="rId29"/>
    <p:sldId id="286" r:id="rId30"/>
    <p:sldId id="290" r:id="rId31"/>
    <p:sldId id="483" r:id="rId32"/>
    <p:sldId id="482" r:id="rId33"/>
    <p:sldId id="294" r:id="rId34"/>
    <p:sldId id="400" r:id="rId35"/>
    <p:sldId id="491" r:id="rId36"/>
    <p:sldId id="492" r:id="rId37"/>
    <p:sldId id="296" r:id="rId38"/>
    <p:sldId id="480" r:id="rId39"/>
    <p:sldId id="484" r:id="rId40"/>
    <p:sldId id="310" r:id="rId41"/>
    <p:sldId id="478" r:id="rId42"/>
    <p:sldId id="322" r:id="rId43"/>
    <p:sldId id="326" r:id="rId44"/>
    <p:sldId id="342" r:id="rId45"/>
    <p:sldId id="471" r:id="rId46"/>
    <p:sldId id="493" r:id="rId47"/>
    <p:sldId id="344" r:id="rId48"/>
    <p:sldId id="485" r:id="rId49"/>
    <p:sldId id="486" r:id="rId50"/>
    <p:sldId id="479" r:id="rId51"/>
    <p:sldId id="458" r:id="rId52"/>
    <p:sldId id="459" r:id="rId53"/>
    <p:sldId id="481" r:id="rId54"/>
    <p:sldId id="292"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B5B2C2-3523-40BE-9730-7F55718DBA3C}" v="48" dt="2023-06-06T08:54:59.6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42"/>
    <p:restoredTop sz="95827"/>
  </p:normalViewPr>
  <p:slideViewPr>
    <p:cSldViewPr snapToGrid="0" showGuides="1">
      <p:cViewPr varScale="1">
        <p:scale>
          <a:sx n="86" d="100"/>
          <a:sy n="86" d="100"/>
        </p:scale>
        <p:origin x="33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OUFLET Loïc" userId="d949290a-9ccf-4a96-945e-8ef65da4eadd" providerId="ADAL" clId="{3FB5B2C2-3523-40BE-9730-7F55718DBA3C}"/>
    <pc:docChg chg="undo custSel addSld delSld modSld sldOrd">
      <pc:chgData name="MINOUFLET Loïc" userId="d949290a-9ccf-4a96-945e-8ef65da4eadd" providerId="ADAL" clId="{3FB5B2C2-3523-40BE-9730-7F55718DBA3C}" dt="2023-06-06T09:03:37.201" v="2037" actId="6549"/>
      <pc:docMkLst>
        <pc:docMk/>
      </pc:docMkLst>
      <pc:sldChg chg="addSp delSp modSp mod">
        <pc:chgData name="MINOUFLET Loïc" userId="d949290a-9ccf-4a96-945e-8ef65da4eadd" providerId="ADAL" clId="{3FB5B2C2-3523-40BE-9730-7F55718DBA3C}" dt="2023-06-06T08:05:04.160" v="27"/>
        <pc:sldMkLst>
          <pc:docMk/>
          <pc:sldMk cId="0" sldId="262"/>
        </pc:sldMkLst>
        <pc:picChg chg="del">
          <ac:chgData name="MINOUFLET Loïc" userId="d949290a-9ccf-4a96-945e-8ef65da4eadd" providerId="ADAL" clId="{3FB5B2C2-3523-40BE-9730-7F55718DBA3C}" dt="2023-06-06T08:05:03.489" v="26" actId="478"/>
          <ac:picMkLst>
            <pc:docMk/>
            <pc:sldMk cId="0" sldId="262"/>
            <ac:picMk id="2" creationId="{0202D6D8-54E6-A10C-6D74-4BAEA9304DF2}"/>
          </ac:picMkLst>
        </pc:picChg>
        <pc:picChg chg="add mod">
          <ac:chgData name="MINOUFLET Loïc" userId="d949290a-9ccf-4a96-945e-8ef65da4eadd" providerId="ADAL" clId="{3FB5B2C2-3523-40BE-9730-7F55718DBA3C}" dt="2023-06-06T08:05:04.160" v="27"/>
          <ac:picMkLst>
            <pc:docMk/>
            <pc:sldMk cId="0" sldId="262"/>
            <ac:picMk id="9" creationId="{C9003250-F06C-1B24-52DE-C9E4FF0D115C}"/>
          </ac:picMkLst>
        </pc:picChg>
        <pc:picChg chg="add mod">
          <ac:chgData name="MINOUFLET Loïc" userId="d949290a-9ccf-4a96-945e-8ef65da4eadd" providerId="ADAL" clId="{3FB5B2C2-3523-40BE-9730-7F55718DBA3C}" dt="2023-06-06T08:05:04.160" v="27"/>
          <ac:picMkLst>
            <pc:docMk/>
            <pc:sldMk cId="0" sldId="262"/>
            <ac:picMk id="10" creationId="{51A4B6CC-7CC3-D91B-22A3-9616982C6CA0}"/>
          </ac:picMkLst>
        </pc:picChg>
      </pc:sldChg>
      <pc:sldChg chg="addSp modSp mod">
        <pc:chgData name="MINOUFLET Loïc" userId="d949290a-9ccf-4a96-945e-8ef65da4eadd" providerId="ADAL" clId="{3FB5B2C2-3523-40BE-9730-7F55718DBA3C}" dt="2023-06-06T08:54:59.684" v="2023" actId="1076"/>
        <pc:sldMkLst>
          <pc:docMk/>
          <pc:sldMk cId="1259255158" sldId="292"/>
        </pc:sldMkLst>
        <pc:picChg chg="add mod">
          <ac:chgData name="MINOUFLET Loïc" userId="d949290a-9ccf-4a96-945e-8ef65da4eadd" providerId="ADAL" clId="{3FB5B2C2-3523-40BE-9730-7F55718DBA3C}" dt="2023-06-06T08:54:19.398" v="2022" actId="1076"/>
          <ac:picMkLst>
            <pc:docMk/>
            <pc:sldMk cId="1259255158" sldId="292"/>
            <ac:picMk id="2" creationId="{359FBE23-39DF-C5AC-671D-86B88072B947}"/>
          </ac:picMkLst>
        </pc:picChg>
        <pc:picChg chg="add mod">
          <ac:chgData name="MINOUFLET Loïc" userId="d949290a-9ccf-4a96-945e-8ef65da4eadd" providerId="ADAL" clId="{3FB5B2C2-3523-40BE-9730-7F55718DBA3C}" dt="2023-06-06T08:54:59.684" v="2023" actId="1076"/>
          <ac:picMkLst>
            <pc:docMk/>
            <pc:sldMk cId="1259255158" sldId="292"/>
            <ac:picMk id="4" creationId="{B5E07246-59AD-879C-F900-E8B4ADC4B136}"/>
          </ac:picMkLst>
        </pc:picChg>
      </pc:sldChg>
      <pc:sldChg chg="addSp delSp modSp mod">
        <pc:chgData name="MINOUFLET Loïc" userId="d949290a-9ccf-4a96-945e-8ef65da4eadd" providerId="ADAL" clId="{3FB5B2C2-3523-40BE-9730-7F55718DBA3C}" dt="2023-06-06T08:47:17.499" v="1893" actId="478"/>
        <pc:sldMkLst>
          <pc:docMk/>
          <pc:sldMk cId="0" sldId="305"/>
        </pc:sldMkLst>
        <pc:spChg chg="del">
          <ac:chgData name="MINOUFLET Loïc" userId="d949290a-9ccf-4a96-945e-8ef65da4eadd" providerId="ADAL" clId="{3FB5B2C2-3523-40BE-9730-7F55718DBA3C}" dt="2023-06-06T08:47:17.499" v="1893" actId="478"/>
          <ac:spMkLst>
            <pc:docMk/>
            <pc:sldMk cId="0" sldId="305"/>
            <ac:spMk id="18" creationId="{253A3A2B-A9E7-6E4B-B3E5-7EC88C5BBB2D}"/>
          </ac:spMkLst>
        </pc:spChg>
        <pc:picChg chg="mod">
          <ac:chgData name="MINOUFLET Loïc" userId="d949290a-9ccf-4a96-945e-8ef65da4eadd" providerId="ADAL" clId="{3FB5B2C2-3523-40BE-9730-7F55718DBA3C}" dt="2023-06-06T08:09:08.858" v="46" actId="1076"/>
          <ac:picMkLst>
            <pc:docMk/>
            <pc:sldMk cId="0" sldId="305"/>
            <ac:picMk id="15" creationId="{8B7860C9-7ECE-49BB-1C33-2FA644AB0CDD}"/>
          </ac:picMkLst>
        </pc:picChg>
        <pc:picChg chg="mod">
          <ac:chgData name="MINOUFLET Loïc" userId="d949290a-9ccf-4a96-945e-8ef65da4eadd" providerId="ADAL" clId="{3FB5B2C2-3523-40BE-9730-7F55718DBA3C}" dt="2023-06-06T08:09:15.674" v="49" actId="1076"/>
          <ac:picMkLst>
            <pc:docMk/>
            <pc:sldMk cId="0" sldId="305"/>
            <ac:picMk id="20" creationId="{38B71DDB-8691-F043-B75D-EC3757AC31D5}"/>
          </ac:picMkLst>
        </pc:picChg>
        <pc:picChg chg="add mod">
          <ac:chgData name="MINOUFLET Loïc" userId="d949290a-9ccf-4a96-945e-8ef65da4eadd" providerId="ADAL" clId="{3FB5B2C2-3523-40BE-9730-7F55718DBA3C}" dt="2023-06-06T08:09:08.858" v="46" actId="1076"/>
          <ac:picMkLst>
            <pc:docMk/>
            <pc:sldMk cId="0" sldId="305"/>
            <ac:picMk id="1026" creationId="{3FE475A0-D147-86BB-CAB0-3F371417019C}"/>
          </ac:picMkLst>
        </pc:picChg>
      </pc:sldChg>
      <pc:sldChg chg="addSp delSp modSp mod">
        <pc:chgData name="MINOUFLET Loïc" userId="d949290a-9ccf-4a96-945e-8ef65da4eadd" providerId="ADAL" clId="{3FB5B2C2-3523-40BE-9730-7F55718DBA3C}" dt="2023-06-06T08:47:21.163" v="1894" actId="478"/>
        <pc:sldMkLst>
          <pc:docMk/>
          <pc:sldMk cId="4086902419" sldId="323"/>
        </pc:sldMkLst>
        <pc:spChg chg="del">
          <ac:chgData name="MINOUFLET Loïc" userId="d949290a-9ccf-4a96-945e-8ef65da4eadd" providerId="ADAL" clId="{3FB5B2C2-3523-40BE-9730-7F55718DBA3C}" dt="2023-06-06T08:47:21.163" v="1894" actId="478"/>
          <ac:spMkLst>
            <pc:docMk/>
            <pc:sldMk cId="4086902419" sldId="323"/>
            <ac:spMk id="17" creationId="{9D734CC5-64DA-5D47-A77F-0EDAAB1E07D3}"/>
          </ac:spMkLst>
        </pc:spChg>
        <pc:picChg chg="add del mod">
          <ac:chgData name="MINOUFLET Loïc" userId="d949290a-9ccf-4a96-945e-8ef65da4eadd" providerId="ADAL" clId="{3FB5B2C2-3523-40BE-9730-7F55718DBA3C}" dt="2023-06-06T08:04:47.746" v="21" actId="1076"/>
          <ac:picMkLst>
            <pc:docMk/>
            <pc:sldMk cId="4086902419" sldId="323"/>
            <ac:picMk id="2" creationId="{77D51391-D1AD-355E-FB80-03D0BE8ADBA7}"/>
          </ac:picMkLst>
        </pc:picChg>
        <pc:picChg chg="add del mod">
          <ac:chgData name="MINOUFLET Loïc" userId="d949290a-9ccf-4a96-945e-8ef65da4eadd" providerId="ADAL" clId="{3FB5B2C2-3523-40BE-9730-7F55718DBA3C}" dt="2023-06-06T08:04:45.234" v="20" actId="1076"/>
          <ac:picMkLst>
            <pc:docMk/>
            <pc:sldMk cId="4086902419" sldId="323"/>
            <ac:picMk id="10" creationId="{447DA781-2C05-37D9-ECCA-2684F3FFFE67}"/>
          </ac:picMkLst>
        </pc:picChg>
      </pc:sldChg>
      <pc:sldChg chg="delSp">
        <pc:chgData name="MINOUFLET Loïc" userId="d949290a-9ccf-4a96-945e-8ef65da4eadd" providerId="ADAL" clId="{3FB5B2C2-3523-40BE-9730-7F55718DBA3C}" dt="2023-06-06T08:47:06.453" v="1890" actId="478"/>
        <pc:sldMkLst>
          <pc:docMk/>
          <pc:sldMk cId="4247824719" sldId="336"/>
        </pc:sldMkLst>
        <pc:spChg chg="del">
          <ac:chgData name="MINOUFLET Loïc" userId="d949290a-9ccf-4a96-945e-8ef65da4eadd" providerId="ADAL" clId="{3FB5B2C2-3523-40BE-9730-7F55718DBA3C}" dt="2023-06-06T08:47:06.453" v="1890" actId="478"/>
          <ac:spMkLst>
            <pc:docMk/>
            <pc:sldMk cId="4247824719" sldId="336"/>
            <ac:spMk id="30" creationId="{9490633E-5BC2-C94D-9A5C-D4FD0AC37393}"/>
          </ac:spMkLst>
        </pc:spChg>
      </pc:sldChg>
      <pc:sldChg chg="delSp modSp mod">
        <pc:chgData name="MINOUFLET Loïc" userId="d949290a-9ccf-4a96-945e-8ef65da4eadd" providerId="ADAL" clId="{3FB5B2C2-3523-40BE-9730-7F55718DBA3C}" dt="2023-06-06T09:03:37.201" v="2037" actId="6549"/>
        <pc:sldMkLst>
          <pc:docMk/>
          <pc:sldMk cId="829576935" sldId="337"/>
        </pc:sldMkLst>
        <pc:spChg chg="mod">
          <ac:chgData name="MINOUFLET Loïc" userId="d949290a-9ccf-4a96-945e-8ef65da4eadd" providerId="ADAL" clId="{3FB5B2C2-3523-40BE-9730-7F55718DBA3C}" dt="2023-06-06T09:03:37.201" v="2037" actId="6549"/>
          <ac:spMkLst>
            <pc:docMk/>
            <pc:sldMk cId="829576935" sldId="337"/>
            <ac:spMk id="15" creationId="{D16669AD-787A-1441-B7AF-27C6E8DA628E}"/>
          </ac:spMkLst>
        </pc:spChg>
        <pc:spChg chg="del">
          <ac:chgData name="MINOUFLET Loïc" userId="d949290a-9ccf-4a96-945e-8ef65da4eadd" providerId="ADAL" clId="{3FB5B2C2-3523-40BE-9730-7F55718DBA3C}" dt="2023-06-06T08:47:24.531" v="1895" actId="478"/>
          <ac:spMkLst>
            <pc:docMk/>
            <pc:sldMk cId="829576935" sldId="337"/>
            <ac:spMk id="16" creationId="{FC0E844D-DACB-1C42-B703-95C078D92814}"/>
          </ac:spMkLst>
        </pc:spChg>
      </pc:sldChg>
      <pc:sldChg chg="del">
        <pc:chgData name="MINOUFLET Loïc" userId="d949290a-9ccf-4a96-945e-8ef65da4eadd" providerId="ADAL" clId="{3FB5B2C2-3523-40BE-9730-7F55718DBA3C}" dt="2023-06-06T08:55:12.127" v="2024" actId="47"/>
        <pc:sldMkLst>
          <pc:docMk/>
          <pc:sldMk cId="0" sldId="348"/>
        </pc:sldMkLst>
      </pc:sldChg>
      <pc:sldChg chg="addSp delSp modSp mod">
        <pc:chgData name="MINOUFLET Loïc" userId="d949290a-9ccf-4a96-945e-8ef65da4eadd" providerId="ADAL" clId="{3FB5B2C2-3523-40BE-9730-7F55718DBA3C}" dt="2023-06-06T08:29:35.610" v="1373" actId="20577"/>
        <pc:sldMkLst>
          <pc:docMk/>
          <pc:sldMk cId="0" sldId="394"/>
        </pc:sldMkLst>
        <pc:spChg chg="mod">
          <ac:chgData name="MINOUFLET Loïc" userId="d949290a-9ccf-4a96-945e-8ef65da4eadd" providerId="ADAL" clId="{3FB5B2C2-3523-40BE-9730-7F55718DBA3C}" dt="2023-06-06T08:29:35.610" v="1373" actId="20577"/>
          <ac:spMkLst>
            <pc:docMk/>
            <pc:sldMk cId="0" sldId="394"/>
            <ac:spMk id="17" creationId="{9CC062D6-8165-9F49-8EFA-5F3EB168A743}"/>
          </ac:spMkLst>
        </pc:spChg>
        <pc:picChg chg="add mod">
          <ac:chgData name="MINOUFLET Loïc" userId="d949290a-9ccf-4a96-945e-8ef65da4eadd" providerId="ADAL" clId="{3FB5B2C2-3523-40BE-9730-7F55718DBA3C}" dt="2023-06-06T08:08:41.655" v="43" actId="1076"/>
          <ac:picMkLst>
            <pc:docMk/>
            <pc:sldMk cId="0" sldId="394"/>
            <ac:picMk id="8" creationId="{7737FDD7-F3EA-A274-7D3B-FEA7ACD54C64}"/>
          </ac:picMkLst>
        </pc:picChg>
        <pc:picChg chg="del">
          <ac:chgData name="MINOUFLET Loïc" userId="d949290a-9ccf-4a96-945e-8ef65da4eadd" providerId="ADAL" clId="{3FB5B2C2-3523-40BE-9730-7F55718DBA3C}" dt="2023-06-06T08:09:30.388" v="51" actId="478"/>
          <ac:picMkLst>
            <pc:docMk/>
            <pc:sldMk cId="0" sldId="394"/>
            <ac:picMk id="9" creationId="{00000000-0000-0000-0000-000000000000}"/>
          </ac:picMkLst>
        </pc:picChg>
        <pc:picChg chg="add mod">
          <ac:chgData name="MINOUFLET Loïc" userId="d949290a-9ccf-4a96-945e-8ef65da4eadd" providerId="ADAL" clId="{3FB5B2C2-3523-40BE-9730-7F55718DBA3C}" dt="2023-06-06T08:08:41.655" v="43" actId="1076"/>
          <ac:picMkLst>
            <pc:docMk/>
            <pc:sldMk cId="0" sldId="394"/>
            <ac:picMk id="10" creationId="{91451594-981E-4867-84D7-F1E49599FEE7}"/>
          </ac:picMkLst>
        </pc:picChg>
        <pc:picChg chg="mod">
          <ac:chgData name="MINOUFLET Loïc" userId="d949290a-9ccf-4a96-945e-8ef65da4eadd" providerId="ADAL" clId="{3FB5B2C2-3523-40BE-9730-7F55718DBA3C}" dt="2023-06-06T08:10:13.587" v="62" actId="1038"/>
          <ac:picMkLst>
            <pc:docMk/>
            <pc:sldMk cId="0" sldId="394"/>
            <ac:picMk id="13" creationId="{00000000-0000-0000-0000-000000000000}"/>
          </ac:picMkLst>
        </pc:picChg>
        <pc:picChg chg="mod">
          <ac:chgData name="MINOUFLET Loïc" userId="d949290a-9ccf-4a96-945e-8ef65da4eadd" providerId="ADAL" clId="{3FB5B2C2-3523-40BE-9730-7F55718DBA3C}" dt="2023-06-06T08:10:04.800" v="57" actId="1037"/>
          <ac:picMkLst>
            <pc:docMk/>
            <pc:sldMk cId="0" sldId="394"/>
            <ac:picMk id="20" creationId="{CB21C932-F9C4-DE43-9B01-2768E0A19A26}"/>
          </ac:picMkLst>
        </pc:picChg>
      </pc:sldChg>
      <pc:sldChg chg="addSp delSp modSp mod">
        <pc:chgData name="MINOUFLET Loïc" userId="d949290a-9ccf-4a96-945e-8ef65da4eadd" providerId="ADAL" clId="{3FB5B2C2-3523-40BE-9730-7F55718DBA3C}" dt="2023-06-06T08:47:10.326" v="1892" actId="478"/>
        <pc:sldMkLst>
          <pc:docMk/>
          <pc:sldMk cId="2525200967" sldId="395"/>
        </pc:sldMkLst>
        <pc:spChg chg="del">
          <ac:chgData name="MINOUFLET Loïc" userId="d949290a-9ccf-4a96-945e-8ef65da4eadd" providerId="ADAL" clId="{3FB5B2C2-3523-40BE-9730-7F55718DBA3C}" dt="2023-06-06T08:47:10.326" v="1892" actId="478"/>
          <ac:spMkLst>
            <pc:docMk/>
            <pc:sldMk cId="2525200967" sldId="395"/>
            <ac:spMk id="17" creationId="{9D734CC5-64DA-5D47-A77F-0EDAAB1E07D3}"/>
          </ac:spMkLst>
        </pc:spChg>
        <pc:picChg chg="mod">
          <ac:chgData name="MINOUFLET Loïc" userId="d949290a-9ccf-4a96-945e-8ef65da4eadd" providerId="ADAL" clId="{3FB5B2C2-3523-40BE-9730-7F55718DBA3C}" dt="2023-06-06T08:47:08.659" v="1891" actId="1076"/>
          <ac:picMkLst>
            <pc:docMk/>
            <pc:sldMk cId="2525200967" sldId="395"/>
            <ac:picMk id="3" creationId="{00000000-0000-0000-0000-000000000000}"/>
          </ac:picMkLst>
        </pc:picChg>
        <pc:picChg chg="add mod">
          <ac:chgData name="MINOUFLET Loïc" userId="d949290a-9ccf-4a96-945e-8ef65da4eadd" providerId="ADAL" clId="{3FB5B2C2-3523-40BE-9730-7F55718DBA3C}" dt="2023-06-06T08:04:57.244" v="23"/>
          <ac:picMkLst>
            <pc:docMk/>
            <pc:sldMk cId="2525200967" sldId="395"/>
            <ac:picMk id="7" creationId="{76D80594-C418-8D64-6FAE-574E440B130B}"/>
          </ac:picMkLst>
        </pc:picChg>
        <pc:picChg chg="del">
          <ac:chgData name="MINOUFLET Loïc" userId="d949290a-9ccf-4a96-945e-8ef65da4eadd" providerId="ADAL" clId="{3FB5B2C2-3523-40BE-9730-7F55718DBA3C}" dt="2023-06-06T08:04:56.861" v="22" actId="478"/>
          <ac:picMkLst>
            <pc:docMk/>
            <pc:sldMk cId="2525200967" sldId="395"/>
            <ac:picMk id="8" creationId="{0A618A8C-5FA5-BCFF-82FB-5793ABE54C3C}"/>
          </ac:picMkLst>
        </pc:picChg>
        <pc:picChg chg="add mod">
          <ac:chgData name="MINOUFLET Loïc" userId="d949290a-9ccf-4a96-945e-8ef65da4eadd" providerId="ADAL" clId="{3FB5B2C2-3523-40BE-9730-7F55718DBA3C}" dt="2023-06-06T08:04:57.244" v="23"/>
          <ac:picMkLst>
            <pc:docMk/>
            <pc:sldMk cId="2525200967" sldId="395"/>
            <ac:picMk id="10" creationId="{FA6A0D2F-CA85-5B27-11B6-32CCCF2CD8BC}"/>
          </ac:picMkLst>
        </pc:picChg>
      </pc:sldChg>
      <pc:sldChg chg="addSp delSp modSp mod">
        <pc:chgData name="MINOUFLET Loïc" userId="d949290a-9ccf-4a96-945e-8ef65da4eadd" providerId="ADAL" clId="{3FB5B2C2-3523-40BE-9730-7F55718DBA3C}" dt="2023-06-06T08:05:01.202" v="25"/>
        <pc:sldMkLst>
          <pc:docMk/>
          <pc:sldMk cId="54699093" sldId="396"/>
        </pc:sldMkLst>
        <pc:picChg chg="del">
          <ac:chgData name="MINOUFLET Loïc" userId="d949290a-9ccf-4a96-945e-8ef65da4eadd" providerId="ADAL" clId="{3FB5B2C2-3523-40BE-9730-7F55718DBA3C}" dt="2023-06-06T08:05:00.874" v="24" actId="478"/>
          <ac:picMkLst>
            <pc:docMk/>
            <pc:sldMk cId="54699093" sldId="396"/>
            <ac:picMk id="8" creationId="{0A618A8C-5FA5-BCFF-82FB-5793ABE54C3C}"/>
          </ac:picMkLst>
        </pc:picChg>
        <pc:picChg chg="add mod">
          <ac:chgData name="MINOUFLET Loïc" userId="d949290a-9ccf-4a96-945e-8ef65da4eadd" providerId="ADAL" clId="{3FB5B2C2-3523-40BE-9730-7F55718DBA3C}" dt="2023-06-06T08:05:01.202" v="25"/>
          <ac:picMkLst>
            <pc:docMk/>
            <pc:sldMk cId="54699093" sldId="396"/>
            <ac:picMk id="10" creationId="{DB817612-3416-8670-933C-3CF3BA98571D}"/>
          </ac:picMkLst>
        </pc:picChg>
        <pc:picChg chg="add mod">
          <ac:chgData name="MINOUFLET Loïc" userId="d949290a-9ccf-4a96-945e-8ef65da4eadd" providerId="ADAL" clId="{3FB5B2C2-3523-40BE-9730-7F55718DBA3C}" dt="2023-06-06T08:05:01.202" v="25"/>
          <ac:picMkLst>
            <pc:docMk/>
            <pc:sldMk cId="54699093" sldId="396"/>
            <ac:picMk id="11" creationId="{92E9997E-2EA1-5E63-581A-9E1047CFA295}"/>
          </ac:picMkLst>
        </pc:picChg>
      </pc:sldChg>
      <pc:sldChg chg="addSp delSp modSp mod">
        <pc:chgData name="MINOUFLET Loïc" userId="d949290a-9ccf-4a96-945e-8ef65da4eadd" providerId="ADAL" clId="{3FB5B2C2-3523-40BE-9730-7F55718DBA3C}" dt="2023-06-06T08:05:08.036" v="29"/>
        <pc:sldMkLst>
          <pc:docMk/>
          <pc:sldMk cId="1588329878" sldId="398"/>
        </pc:sldMkLst>
        <pc:picChg chg="del">
          <ac:chgData name="MINOUFLET Loïc" userId="d949290a-9ccf-4a96-945e-8ef65da4eadd" providerId="ADAL" clId="{3FB5B2C2-3523-40BE-9730-7F55718DBA3C}" dt="2023-06-06T08:05:07.722" v="28" actId="478"/>
          <ac:picMkLst>
            <pc:docMk/>
            <pc:sldMk cId="1588329878" sldId="398"/>
            <ac:picMk id="2" creationId="{0202D6D8-54E6-A10C-6D74-4BAEA9304DF2}"/>
          </ac:picMkLst>
        </pc:picChg>
        <pc:picChg chg="add mod">
          <ac:chgData name="MINOUFLET Loïc" userId="d949290a-9ccf-4a96-945e-8ef65da4eadd" providerId="ADAL" clId="{3FB5B2C2-3523-40BE-9730-7F55718DBA3C}" dt="2023-06-06T08:05:08.036" v="29"/>
          <ac:picMkLst>
            <pc:docMk/>
            <pc:sldMk cId="1588329878" sldId="398"/>
            <ac:picMk id="8" creationId="{8425BC8B-C536-26A2-3F5E-172044711496}"/>
          </ac:picMkLst>
        </pc:picChg>
        <pc:picChg chg="add mod">
          <ac:chgData name="MINOUFLET Loïc" userId="d949290a-9ccf-4a96-945e-8ef65da4eadd" providerId="ADAL" clId="{3FB5B2C2-3523-40BE-9730-7F55718DBA3C}" dt="2023-06-06T08:05:08.036" v="29"/>
          <ac:picMkLst>
            <pc:docMk/>
            <pc:sldMk cId="1588329878" sldId="398"/>
            <ac:picMk id="10" creationId="{80052931-DF56-93B0-ED2A-FE8FD18C4323}"/>
          </ac:picMkLst>
        </pc:picChg>
      </pc:sldChg>
      <pc:sldChg chg="addSp delSp modSp mod">
        <pc:chgData name="MINOUFLET Loïc" userId="d949290a-9ccf-4a96-945e-8ef65da4eadd" providerId="ADAL" clId="{3FB5B2C2-3523-40BE-9730-7F55718DBA3C}" dt="2023-06-06T08:05:12.103" v="31"/>
        <pc:sldMkLst>
          <pc:docMk/>
          <pc:sldMk cId="1629819882" sldId="399"/>
        </pc:sldMkLst>
        <pc:picChg chg="del">
          <ac:chgData name="MINOUFLET Loïc" userId="d949290a-9ccf-4a96-945e-8ef65da4eadd" providerId="ADAL" clId="{3FB5B2C2-3523-40BE-9730-7F55718DBA3C}" dt="2023-06-06T08:05:11.808" v="30" actId="478"/>
          <ac:picMkLst>
            <pc:docMk/>
            <pc:sldMk cId="1629819882" sldId="399"/>
            <ac:picMk id="2" creationId="{0202D6D8-54E6-A10C-6D74-4BAEA9304DF2}"/>
          </ac:picMkLst>
        </pc:picChg>
        <pc:picChg chg="add mod">
          <ac:chgData name="MINOUFLET Loïc" userId="d949290a-9ccf-4a96-945e-8ef65da4eadd" providerId="ADAL" clId="{3FB5B2C2-3523-40BE-9730-7F55718DBA3C}" dt="2023-06-06T08:05:12.103" v="31"/>
          <ac:picMkLst>
            <pc:docMk/>
            <pc:sldMk cId="1629819882" sldId="399"/>
            <ac:picMk id="9" creationId="{36E37943-D704-91C5-2771-B4F4D7118754}"/>
          </ac:picMkLst>
        </pc:picChg>
        <pc:picChg chg="add mod">
          <ac:chgData name="MINOUFLET Loïc" userId="d949290a-9ccf-4a96-945e-8ef65da4eadd" providerId="ADAL" clId="{3FB5B2C2-3523-40BE-9730-7F55718DBA3C}" dt="2023-06-06T08:05:12.103" v="31"/>
          <ac:picMkLst>
            <pc:docMk/>
            <pc:sldMk cId="1629819882" sldId="399"/>
            <ac:picMk id="10" creationId="{3163264D-B05E-7A4B-B39A-17BEEE0FA1F3}"/>
          </ac:picMkLst>
        </pc:picChg>
      </pc:sldChg>
      <pc:sldChg chg="addSp delSp modSp mod">
        <pc:chgData name="MINOUFLET Loïc" userId="d949290a-9ccf-4a96-945e-8ef65da4eadd" providerId="ADAL" clId="{3FB5B2C2-3523-40BE-9730-7F55718DBA3C}" dt="2023-06-06T08:05:16.325" v="33"/>
        <pc:sldMkLst>
          <pc:docMk/>
          <pc:sldMk cId="3220571479" sldId="400"/>
        </pc:sldMkLst>
        <pc:picChg chg="del">
          <ac:chgData name="MINOUFLET Loïc" userId="d949290a-9ccf-4a96-945e-8ef65da4eadd" providerId="ADAL" clId="{3FB5B2C2-3523-40BE-9730-7F55718DBA3C}" dt="2023-06-06T08:05:16.018" v="32" actId="478"/>
          <ac:picMkLst>
            <pc:docMk/>
            <pc:sldMk cId="3220571479" sldId="400"/>
            <ac:picMk id="2" creationId="{0202D6D8-54E6-A10C-6D74-4BAEA9304DF2}"/>
          </ac:picMkLst>
        </pc:picChg>
        <pc:picChg chg="add mod">
          <ac:chgData name="MINOUFLET Loïc" userId="d949290a-9ccf-4a96-945e-8ef65da4eadd" providerId="ADAL" clId="{3FB5B2C2-3523-40BE-9730-7F55718DBA3C}" dt="2023-06-06T08:05:16.325" v="33"/>
          <ac:picMkLst>
            <pc:docMk/>
            <pc:sldMk cId="3220571479" sldId="400"/>
            <ac:picMk id="9" creationId="{CF29417B-BB8D-93C1-3417-97E3BF7BE375}"/>
          </ac:picMkLst>
        </pc:picChg>
        <pc:picChg chg="add mod">
          <ac:chgData name="MINOUFLET Loïc" userId="d949290a-9ccf-4a96-945e-8ef65da4eadd" providerId="ADAL" clId="{3FB5B2C2-3523-40BE-9730-7F55718DBA3C}" dt="2023-06-06T08:05:16.325" v="33"/>
          <ac:picMkLst>
            <pc:docMk/>
            <pc:sldMk cId="3220571479" sldId="400"/>
            <ac:picMk id="10" creationId="{6579C476-46A8-E31A-96E8-9F258541AD51}"/>
          </ac:picMkLst>
        </pc:picChg>
      </pc:sldChg>
      <pc:sldChg chg="addSp delSp modSp mod">
        <pc:chgData name="MINOUFLET Loïc" userId="d949290a-9ccf-4a96-945e-8ef65da4eadd" providerId="ADAL" clId="{3FB5B2C2-3523-40BE-9730-7F55718DBA3C}" dt="2023-06-06T08:07:43.807" v="41"/>
        <pc:sldMkLst>
          <pc:docMk/>
          <pc:sldMk cId="3685974339" sldId="458"/>
        </pc:sldMkLst>
        <pc:picChg chg="add mod">
          <ac:chgData name="MINOUFLET Loïc" userId="d949290a-9ccf-4a96-945e-8ef65da4eadd" providerId="ADAL" clId="{3FB5B2C2-3523-40BE-9730-7F55718DBA3C}" dt="2023-06-06T08:07:43.807" v="41"/>
          <ac:picMkLst>
            <pc:docMk/>
            <pc:sldMk cId="3685974339" sldId="458"/>
            <ac:picMk id="7" creationId="{EE99CBE9-03FE-2DE2-BF3A-A1F6C23EF9E2}"/>
          </ac:picMkLst>
        </pc:picChg>
        <pc:picChg chg="del">
          <ac:chgData name="MINOUFLET Loïc" userId="d949290a-9ccf-4a96-945e-8ef65da4eadd" providerId="ADAL" clId="{3FB5B2C2-3523-40BE-9730-7F55718DBA3C}" dt="2023-06-06T08:07:43.050" v="40" actId="478"/>
          <ac:picMkLst>
            <pc:docMk/>
            <pc:sldMk cId="3685974339" sldId="458"/>
            <ac:picMk id="8" creationId="{0A618A8C-5FA5-BCFF-82FB-5793ABE54C3C}"/>
          </ac:picMkLst>
        </pc:picChg>
        <pc:picChg chg="add mod">
          <ac:chgData name="MINOUFLET Loïc" userId="d949290a-9ccf-4a96-945e-8ef65da4eadd" providerId="ADAL" clId="{3FB5B2C2-3523-40BE-9730-7F55718DBA3C}" dt="2023-06-06T08:07:43.807" v="41"/>
          <ac:picMkLst>
            <pc:docMk/>
            <pc:sldMk cId="3685974339" sldId="458"/>
            <ac:picMk id="11" creationId="{407F11FF-63B2-CEF4-361B-CFD8F9DFA2C3}"/>
          </ac:picMkLst>
        </pc:picChg>
      </pc:sldChg>
      <pc:sldChg chg="addSp delSp modSp mod">
        <pc:chgData name="MINOUFLET Loïc" userId="d949290a-9ccf-4a96-945e-8ef65da4eadd" providerId="ADAL" clId="{3FB5B2C2-3523-40BE-9730-7F55718DBA3C}" dt="2023-06-06T08:05:23.307" v="35"/>
        <pc:sldMkLst>
          <pc:docMk/>
          <pc:sldMk cId="3091222912" sldId="471"/>
        </pc:sldMkLst>
        <pc:picChg chg="del">
          <ac:chgData name="MINOUFLET Loïc" userId="d949290a-9ccf-4a96-945e-8ef65da4eadd" providerId="ADAL" clId="{3FB5B2C2-3523-40BE-9730-7F55718DBA3C}" dt="2023-06-06T08:05:22.962" v="34" actId="478"/>
          <ac:picMkLst>
            <pc:docMk/>
            <pc:sldMk cId="3091222912" sldId="471"/>
            <ac:picMk id="2" creationId="{0202D6D8-54E6-A10C-6D74-4BAEA9304DF2}"/>
          </ac:picMkLst>
        </pc:picChg>
        <pc:picChg chg="add mod">
          <ac:chgData name="MINOUFLET Loïc" userId="d949290a-9ccf-4a96-945e-8ef65da4eadd" providerId="ADAL" clId="{3FB5B2C2-3523-40BE-9730-7F55718DBA3C}" dt="2023-06-06T08:05:23.307" v="35"/>
          <ac:picMkLst>
            <pc:docMk/>
            <pc:sldMk cId="3091222912" sldId="471"/>
            <ac:picMk id="9" creationId="{C2BD1C0B-BE61-4A45-17AE-18EB29749B57}"/>
          </ac:picMkLst>
        </pc:picChg>
        <pc:picChg chg="add mod">
          <ac:chgData name="MINOUFLET Loïc" userId="d949290a-9ccf-4a96-945e-8ef65da4eadd" providerId="ADAL" clId="{3FB5B2C2-3523-40BE-9730-7F55718DBA3C}" dt="2023-06-06T08:05:23.307" v="35"/>
          <ac:picMkLst>
            <pc:docMk/>
            <pc:sldMk cId="3091222912" sldId="471"/>
            <ac:picMk id="10" creationId="{3A7E4181-7D43-1594-F515-8ACD32834EB8}"/>
          </ac:picMkLst>
        </pc:picChg>
      </pc:sldChg>
      <pc:sldChg chg="addSp delSp modSp del mod">
        <pc:chgData name="MINOUFLET Loïc" userId="d949290a-9ccf-4a96-945e-8ef65da4eadd" providerId="ADAL" clId="{3FB5B2C2-3523-40BE-9730-7F55718DBA3C}" dt="2023-06-06T08:55:12.127" v="2024" actId="47"/>
        <pc:sldMkLst>
          <pc:docMk/>
          <pc:sldMk cId="3283648052" sldId="472"/>
        </pc:sldMkLst>
        <pc:picChg chg="del">
          <ac:chgData name="MINOUFLET Loïc" userId="d949290a-9ccf-4a96-945e-8ef65da4eadd" providerId="ADAL" clId="{3FB5B2C2-3523-40BE-9730-7F55718DBA3C}" dt="2023-06-06T08:05:27.002" v="36" actId="478"/>
          <ac:picMkLst>
            <pc:docMk/>
            <pc:sldMk cId="3283648052" sldId="472"/>
            <ac:picMk id="2" creationId="{0202D6D8-54E6-A10C-6D74-4BAEA9304DF2}"/>
          </ac:picMkLst>
        </pc:picChg>
        <pc:picChg chg="add del mod">
          <ac:chgData name="MINOUFLET Loïc" userId="d949290a-9ccf-4a96-945e-8ef65da4eadd" providerId="ADAL" clId="{3FB5B2C2-3523-40BE-9730-7F55718DBA3C}" dt="2023-06-06T08:07:35.610" v="38" actId="478"/>
          <ac:picMkLst>
            <pc:docMk/>
            <pc:sldMk cId="3283648052" sldId="472"/>
            <ac:picMk id="9" creationId="{A6216D65-C642-E290-9A79-1B13DC14D17F}"/>
          </ac:picMkLst>
        </pc:picChg>
        <pc:picChg chg="add del mod">
          <ac:chgData name="MINOUFLET Loïc" userId="d949290a-9ccf-4a96-945e-8ef65da4eadd" providerId="ADAL" clId="{3FB5B2C2-3523-40BE-9730-7F55718DBA3C}" dt="2023-06-06T08:07:35.610" v="38" actId="478"/>
          <ac:picMkLst>
            <pc:docMk/>
            <pc:sldMk cId="3283648052" sldId="472"/>
            <ac:picMk id="10" creationId="{B49D01AB-82CC-50DD-0390-202B17C81384}"/>
          </ac:picMkLst>
        </pc:picChg>
        <pc:picChg chg="add mod">
          <ac:chgData name="MINOUFLET Loïc" userId="d949290a-9ccf-4a96-945e-8ef65da4eadd" providerId="ADAL" clId="{3FB5B2C2-3523-40BE-9730-7F55718DBA3C}" dt="2023-06-06T08:07:36.076" v="39"/>
          <ac:picMkLst>
            <pc:docMk/>
            <pc:sldMk cId="3283648052" sldId="472"/>
            <ac:picMk id="11" creationId="{C23A43E8-1181-DAB2-22F6-A352D0CC8BC0}"/>
          </ac:picMkLst>
        </pc:picChg>
        <pc:picChg chg="add mod">
          <ac:chgData name="MINOUFLET Loïc" userId="d949290a-9ccf-4a96-945e-8ef65da4eadd" providerId="ADAL" clId="{3FB5B2C2-3523-40BE-9730-7F55718DBA3C}" dt="2023-06-06T08:07:36.076" v="39"/>
          <ac:picMkLst>
            <pc:docMk/>
            <pc:sldMk cId="3283648052" sldId="472"/>
            <ac:picMk id="12" creationId="{AF1D6557-3B01-96A0-724B-F7F0927E0EFC}"/>
          </ac:picMkLst>
        </pc:picChg>
      </pc:sldChg>
      <pc:sldChg chg="addSp delSp modSp add mod ord">
        <pc:chgData name="MINOUFLET Loïc" userId="d949290a-9ccf-4a96-945e-8ef65da4eadd" providerId="ADAL" clId="{3FB5B2C2-3523-40BE-9730-7F55718DBA3C}" dt="2023-06-06T08:39:12.828" v="1573" actId="1035"/>
        <pc:sldMkLst>
          <pc:docMk/>
          <pc:sldMk cId="3049012443" sldId="487"/>
        </pc:sldMkLst>
        <pc:spChg chg="del">
          <ac:chgData name="MINOUFLET Loïc" userId="d949290a-9ccf-4a96-945e-8ef65da4eadd" providerId="ADAL" clId="{3FB5B2C2-3523-40BE-9730-7F55718DBA3C}" dt="2023-06-06T08:35:31.643" v="1520" actId="478"/>
          <ac:spMkLst>
            <pc:docMk/>
            <pc:sldMk cId="3049012443" sldId="487"/>
            <ac:spMk id="7" creationId="{125F3171-4A06-1E54-0EF0-695FAE35E116}"/>
          </ac:spMkLst>
        </pc:spChg>
        <pc:spChg chg="del">
          <ac:chgData name="MINOUFLET Loïc" userId="d949290a-9ccf-4a96-945e-8ef65da4eadd" providerId="ADAL" clId="{3FB5B2C2-3523-40BE-9730-7F55718DBA3C}" dt="2023-06-06T08:35:31.643" v="1520" actId="478"/>
          <ac:spMkLst>
            <pc:docMk/>
            <pc:sldMk cId="3049012443" sldId="487"/>
            <ac:spMk id="11" creationId="{18F94254-C4C3-8728-3221-85ABDC41F9DD}"/>
          </ac:spMkLst>
        </pc:spChg>
        <pc:spChg chg="del">
          <ac:chgData name="MINOUFLET Loïc" userId="d949290a-9ccf-4a96-945e-8ef65da4eadd" providerId="ADAL" clId="{3FB5B2C2-3523-40BE-9730-7F55718DBA3C}" dt="2023-06-06T08:35:31.643" v="1520" actId="478"/>
          <ac:spMkLst>
            <pc:docMk/>
            <pc:sldMk cId="3049012443" sldId="487"/>
            <ac:spMk id="12" creationId="{5F64543E-D3C0-D26C-11D6-929639AE7BFA}"/>
          </ac:spMkLst>
        </pc:spChg>
        <pc:spChg chg="add mod">
          <ac:chgData name="MINOUFLET Loïc" userId="d949290a-9ccf-4a96-945e-8ef65da4eadd" providerId="ADAL" clId="{3FB5B2C2-3523-40BE-9730-7F55718DBA3C}" dt="2023-06-06T08:38:36.526" v="1561" actId="14100"/>
          <ac:spMkLst>
            <pc:docMk/>
            <pc:sldMk cId="3049012443" sldId="487"/>
            <ac:spMk id="13" creationId="{A8577A43-9F8E-0D7F-3B72-DC20BA3E1939}"/>
          </ac:spMkLst>
        </pc:spChg>
        <pc:spChg chg="add mod">
          <ac:chgData name="MINOUFLET Loïc" userId="d949290a-9ccf-4a96-945e-8ef65da4eadd" providerId="ADAL" clId="{3FB5B2C2-3523-40BE-9730-7F55718DBA3C}" dt="2023-06-06T08:38:14.099" v="1560" actId="1036"/>
          <ac:spMkLst>
            <pc:docMk/>
            <pc:sldMk cId="3049012443" sldId="487"/>
            <ac:spMk id="14" creationId="{BA393BDA-43B9-7AFE-B8BF-ACEE42F3468E}"/>
          </ac:spMkLst>
        </pc:spChg>
        <pc:picChg chg="mod">
          <ac:chgData name="MINOUFLET Loïc" userId="d949290a-9ccf-4a96-945e-8ef65da4eadd" providerId="ADAL" clId="{3FB5B2C2-3523-40BE-9730-7F55718DBA3C}" dt="2023-06-06T08:39:12.828" v="1573" actId="1035"/>
          <ac:picMkLst>
            <pc:docMk/>
            <pc:sldMk cId="3049012443" sldId="487"/>
            <ac:picMk id="2" creationId="{00000000-0000-0000-0000-000000000000}"/>
          </ac:picMkLst>
        </pc:picChg>
        <pc:picChg chg="add del mod">
          <ac:chgData name="MINOUFLET Loïc" userId="d949290a-9ccf-4a96-945e-8ef65da4eadd" providerId="ADAL" clId="{3FB5B2C2-3523-40BE-9730-7F55718DBA3C}" dt="2023-06-06T08:38:56.650" v="1565" actId="14100"/>
          <ac:picMkLst>
            <pc:docMk/>
            <pc:sldMk cId="3049012443" sldId="487"/>
            <ac:picMk id="3" creationId="{00000000-0000-0000-0000-000000000000}"/>
          </ac:picMkLst>
        </pc:picChg>
        <pc:picChg chg="del">
          <ac:chgData name="MINOUFLET Loïc" userId="d949290a-9ccf-4a96-945e-8ef65da4eadd" providerId="ADAL" clId="{3FB5B2C2-3523-40BE-9730-7F55718DBA3C}" dt="2023-06-06T08:35:31.643" v="1520" actId="478"/>
          <ac:picMkLst>
            <pc:docMk/>
            <pc:sldMk cId="3049012443" sldId="487"/>
            <ac:picMk id="8" creationId="{00000000-0000-0000-0000-000000000000}"/>
          </ac:picMkLst>
        </pc:picChg>
        <pc:picChg chg="del">
          <ac:chgData name="MINOUFLET Loïc" userId="d949290a-9ccf-4a96-945e-8ef65da4eadd" providerId="ADAL" clId="{3FB5B2C2-3523-40BE-9730-7F55718DBA3C}" dt="2023-06-06T08:35:31.643" v="1520" actId="478"/>
          <ac:picMkLst>
            <pc:docMk/>
            <pc:sldMk cId="3049012443" sldId="487"/>
            <ac:picMk id="9" creationId="{00000000-0000-0000-0000-000000000000}"/>
          </ac:picMkLst>
        </pc:picChg>
      </pc:sldChg>
      <pc:sldChg chg="modSp add mod ord">
        <pc:chgData name="MINOUFLET Loïc" userId="d949290a-9ccf-4a96-945e-8ef65da4eadd" providerId="ADAL" clId="{3FB5B2C2-3523-40BE-9730-7F55718DBA3C}" dt="2023-06-06T08:40:20.110" v="1602" actId="20577"/>
        <pc:sldMkLst>
          <pc:docMk/>
          <pc:sldMk cId="3039102765" sldId="488"/>
        </pc:sldMkLst>
        <pc:spChg chg="mod">
          <ac:chgData name="MINOUFLET Loïc" userId="d949290a-9ccf-4a96-945e-8ef65da4eadd" providerId="ADAL" clId="{3FB5B2C2-3523-40BE-9730-7F55718DBA3C}" dt="2023-06-06T08:40:20.110" v="1602" actId="20577"/>
          <ac:spMkLst>
            <pc:docMk/>
            <pc:sldMk cId="3039102765" sldId="488"/>
            <ac:spMk id="13" creationId="{A8577A43-9F8E-0D7F-3B72-DC20BA3E1939}"/>
          </ac:spMkLst>
        </pc:spChg>
        <pc:spChg chg="mod">
          <ac:chgData name="MINOUFLET Loïc" userId="d949290a-9ccf-4a96-945e-8ef65da4eadd" providerId="ADAL" clId="{3FB5B2C2-3523-40BE-9730-7F55718DBA3C}" dt="2023-06-06T08:39:41.093" v="1577"/>
          <ac:spMkLst>
            <pc:docMk/>
            <pc:sldMk cId="3039102765" sldId="488"/>
            <ac:spMk id="14" creationId="{BA393BDA-43B9-7AFE-B8BF-ACEE42F3468E}"/>
          </ac:spMkLst>
        </pc:spChg>
      </pc:sldChg>
      <pc:sldChg chg="modSp add mod ord">
        <pc:chgData name="MINOUFLET Loïc" userId="d949290a-9ccf-4a96-945e-8ef65da4eadd" providerId="ADAL" clId="{3FB5B2C2-3523-40BE-9730-7F55718DBA3C}" dt="2023-06-06T08:46:17.047" v="1875" actId="20577"/>
        <pc:sldMkLst>
          <pc:docMk/>
          <pc:sldMk cId="940635307" sldId="489"/>
        </pc:sldMkLst>
        <pc:spChg chg="mod">
          <ac:chgData name="MINOUFLET Loïc" userId="d949290a-9ccf-4a96-945e-8ef65da4eadd" providerId="ADAL" clId="{3FB5B2C2-3523-40BE-9730-7F55718DBA3C}" dt="2023-06-06T08:46:17.047" v="1875" actId="20577"/>
          <ac:spMkLst>
            <pc:docMk/>
            <pc:sldMk cId="940635307" sldId="489"/>
            <ac:spMk id="13" creationId="{A8577A43-9F8E-0D7F-3B72-DC20BA3E1939}"/>
          </ac:spMkLst>
        </pc:spChg>
        <pc:spChg chg="mod">
          <ac:chgData name="MINOUFLET Loïc" userId="d949290a-9ccf-4a96-945e-8ef65da4eadd" providerId="ADAL" clId="{3FB5B2C2-3523-40BE-9730-7F55718DBA3C}" dt="2023-06-06T08:41:03.206" v="1612"/>
          <ac:spMkLst>
            <pc:docMk/>
            <pc:sldMk cId="940635307" sldId="489"/>
            <ac:spMk id="14" creationId="{BA393BDA-43B9-7AFE-B8BF-ACEE42F3468E}"/>
          </ac:spMkLst>
        </pc:spChg>
      </pc:sldChg>
      <pc:sldChg chg="addSp delSp modSp add mod">
        <pc:chgData name="MINOUFLET Loïc" userId="d949290a-9ccf-4a96-945e-8ef65da4eadd" providerId="ADAL" clId="{3FB5B2C2-3523-40BE-9730-7F55718DBA3C}" dt="2023-06-06T08:46:45.462" v="1889" actId="20577"/>
        <pc:sldMkLst>
          <pc:docMk/>
          <pc:sldMk cId="3770347735" sldId="490"/>
        </pc:sldMkLst>
        <pc:spChg chg="add mod">
          <ac:chgData name="MINOUFLET Loïc" userId="d949290a-9ccf-4a96-945e-8ef65da4eadd" providerId="ADAL" clId="{3FB5B2C2-3523-40BE-9730-7F55718DBA3C}" dt="2023-06-06T08:46:45.462" v="1889" actId="20577"/>
          <ac:spMkLst>
            <pc:docMk/>
            <pc:sldMk cId="3770347735" sldId="490"/>
            <ac:spMk id="7" creationId="{FAC27B1B-5FB1-6653-E48F-4710200B5FEB}"/>
          </ac:spMkLst>
        </pc:spChg>
        <pc:spChg chg="del mod">
          <ac:chgData name="MINOUFLET Loïc" userId="d949290a-9ccf-4a96-945e-8ef65da4eadd" providerId="ADAL" clId="{3FB5B2C2-3523-40BE-9730-7F55718DBA3C}" dt="2023-06-06T08:43:41.975" v="1723"/>
          <ac:spMkLst>
            <pc:docMk/>
            <pc:sldMk cId="3770347735" sldId="490"/>
            <ac:spMk id="13" creationId="{A8577A43-9F8E-0D7F-3B72-DC20BA3E1939}"/>
          </ac:spMkLst>
        </pc:spChg>
      </pc:sldChg>
      <pc:sldChg chg="modSp add mod ord">
        <pc:chgData name="MINOUFLET Loïc" userId="d949290a-9ccf-4a96-945e-8ef65da4eadd" providerId="ADAL" clId="{3FB5B2C2-3523-40BE-9730-7F55718DBA3C}" dt="2023-06-06T08:49:13.869" v="1938" actId="20577"/>
        <pc:sldMkLst>
          <pc:docMk/>
          <pc:sldMk cId="2892409756" sldId="491"/>
        </pc:sldMkLst>
        <pc:spChg chg="mod">
          <ac:chgData name="MINOUFLET Loïc" userId="d949290a-9ccf-4a96-945e-8ef65da4eadd" providerId="ADAL" clId="{3FB5B2C2-3523-40BE-9730-7F55718DBA3C}" dt="2023-06-06T08:49:13.869" v="1938" actId="20577"/>
          <ac:spMkLst>
            <pc:docMk/>
            <pc:sldMk cId="2892409756" sldId="491"/>
            <ac:spMk id="13" creationId="{A8577A43-9F8E-0D7F-3B72-DC20BA3E1939}"/>
          </ac:spMkLst>
        </pc:spChg>
        <pc:spChg chg="mod">
          <ac:chgData name="MINOUFLET Loïc" userId="d949290a-9ccf-4a96-945e-8ef65da4eadd" providerId="ADAL" clId="{3FB5B2C2-3523-40BE-9730-7F55718DBA3C}" dt="2023-06-06T08:48:22.615" v="1904" actId="14100"/>
          <ac:spMkLst>
            <pc:docMk/>
            <pc:sldMk cId="2892409756" sldId="491"/>
            <ac:spMk id="14" creationId="{BA393BDA-43B9-7AFE-B8BF-ACEE42F3468E}"/>
          </ac:spMkLst>
        </pc:spChg>
      </pc:sldChg>
      <pc:sldChg chg="modSp add mod">
        <pc:chgData name="MINOUFLET Loïc" userId="d949290a-9ccf-4a96-945e-8ef65da4eadd" providerId="ADAL" clId="{3FB5B2C2-3523-40BE-9730-7F55718DBA3C}" dt="2023-06-06T08:50:12.070" v="1969" actId="20577"/>
        <pc:sldMkLst>
          <pc:docMk/>
          <pc:sldMk cId="3978554144" sldId="492"/>
        </pc:sldMkLst>
        <pc:spChg chg="mod">
          <ac:chgData name="MINOUFLET Loïc" userId="d949290a-9ccf-4a96-945e-8ef65da4eadd" providerId="ADAL" clId="{3FB5B2C2-3523-40BE-9730-7F55718DBA3C}" dt="2023-06-06T08:50:12.070" v="1969" actId="20577"/>
          <ac:spMkLst>
            <pc:docMk/>
            <pc:sldMk cId="3978554144" sldId="492"/>
            <ac:spMk id="13" creationId="{A8577A43-9F8E-0D7F-3B72-DC20BA3E1939}"/>
          </ac:spMkLst>
        </pc:spChg>
      </pc:sldChg>
      <pc:sldChg chg="modSp add mod ord">
        <pc:chgData name="MINOUFLET Loïc" userId="d949290a-9ccf-4a96-945e-8ef65da4eadd" providerId="ADAL" clId="{3FB5B2C2-3523-40BE-9730-7F55718DBA3C}" dt="2023-06-06T08:52:25.542" v="2006" actId="20577"/>
        <pc:sldMkLst>
          <pc:docMk/>
          <pc:sldMk cId="2277134164" sldId="493"/>
        </pc:sldMkLst>
        <pc:spChg chg="mod">
          <ac:chgData name="MINOUFLET Loïc" userId="d949290a-9ccf-4a96-945e-8ef65da4eadd" providerId="ADAL" clId="{3FB5B2C2-3523-40BE-9730-7F55718DBA3C}" dt="2023-06-06T08:52:25.542" v="2006" actId="20577"/>
          <ac:spMkLst>
            <pc:docMk/>
            <pc:sldMk cId="2277134164" sldId="493"/>
            <ac:spMk id="13" creationId="{A8577A43-9F8E-0D7F-3B72-DC20BA3E1939}"/>
          </ac:spMkLst>
        </pc:spChg>
        <pc:spChg chg="mod">
          <ac:chgData name="MINOUFLET Loïc" userId="d949290a-9ccf-4a96-945e-8ef65da4eadd" providerId="ADAL" clId="{3FB5B2C2-3523-40BE-9730-7F55718DBA3C}" dt="2023-06-06T08:51:10.108" v="1976" actId="14100"/>
          <ac:spMkLst>
            <pc:docMk/>
            <pc:sldMk cId="2277134164" sldId="493"/>
            <ac:spMk id="14" creationId="{BA393BDA-43B9-7AFE-B8BF-ACEE42F3468E}"/>
          </ac:spMkLst>
        </pc:spChg>
      </pc:sldChg>
      <pc:sldChg chg="add del ord">
        <pc:chgData name="MINOUFLET Loïc" userId="d949290a-9ccf-4a96-945e-8ef65da4eadd" providerId="ADAL" clId="{3FB5B2C2-3523-40BE-9730-7F55718DBA3C}" dt="2023-06-06T08:53:16.725" v="2010" actId="47"/>
        <pc:sldMkLst>
          <pc:docMk/>
          <pc:sldMk cId="3387119408" sldId="4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544A1-C931-F544-9EE2-929D82CC6127}" type="datetimeFigureOut">
              <a:rPr lang="fr-FR" smtClean="0"/>
              <a:t>06/06/2023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38891-8594-7344-A731-BA9BD1223F74}" type="slidenum">
              <a:rPr lang="fr-FR" smtClean="0"/>
              <a:t>‹N°›</a:t>
            </a:fld>
            <a:endParaRPr lang="fr-FR"/>
          </a:p>
        </p:txBody>
      </p:sp>
    </p:spTree>
    <p:extLst>
      <p:ext uri="{BB962C8B-B14F-4D97-AF65-F5344CB8AC3E}">
        <p14:creationId xmlns:p14="http://schemas.microsoft.com/office/powerpoint/2010/main" val="4222095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6</a:t>
            </a:fld>
            <a:endParaRPr lang="fr-FR"/>
          </a:p>
        </p:txBody>
      </p:sp>
    </p:spTree>
    <p:extLst>
      <p:ext uri="{BB962C8B-B14F-4D97-AF65-F5344CB8AC3E}">
        <p14:creationId xmlns:p14="http://schemas.microsoft.com/office/powerpoint/2010/main" val="3603176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18</a:t>
            </a:fld>
            <a:endParaRPr lang="fr-FR"/>
          </a:p>
        </p:txBody>
      </p:sp>
    </p:spTree>
    <p:extLst>
      <p:ext uri="{BB962C8B-B14F-4D97-AF65-F5344CB8AC3E}">
        <p14:creationId xmlns:p14="http://schemas.microsoft.com/office/powerpoint/2010/main" val="96663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19</a:t>
            </a:fld>
            <a:endParaRPr lang="fr-FR"/>
          </a:p>
        </p:txBody>
      </p:sp>
    </p:spTree>
    <p:extLst>
      <p:ext uri="{BB962C8B-B14F-4D97-AF65-F5344CB8AC3E}">
        <p14:creationId xmlns:p14="http://schemas.microsoft.com/office/powerpoint/2010/main" val="3708129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20</a:t>
            </a:fld>
            <a:endParaRPr lang="fr-FR"/>
          </a:p>
        </p:txBody>
      </p:sp>
    </p:spTree>
    <p:extLst>
      <p:ext uri="{BB962C8B-B14F-4D97-AF65-F5344CB8AC3E}">
        <p14:creationId xmlns:p14="http://schemas.microsoft.com/office/powerpoint/2010/main" val="313071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21</a:t>
            </a:fld>
            <a:endParaRPr lang="fr-FR"/>
          </a:p>
        </p:txBody>
      </p:sp>
    </p:spTree>
    <p:extLst>
      <p:ext uri="{BB962C8B-B14F-4D97-AF65-F5344CB8AC3E}">
        <p14:creationId xmlns:p14="http://schemas.microsoft.com/office/powerpoint/2010/main" val="1352113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23</a:t>
            </a:fld>
            <a:endParaRPr lang="fr-FR"/>
          </a:p>
        </p:txBody>
      </p:sp>
    </p:spTree>
    <p:extLst>
      <p:ext uri="{BB962C8B-B14F-4D97-AF65-F5344CB8AC3E}">
        <p14:creationId xmlns:p14="http://schemas.microsoft.com/office/powerpoint/2010/main" val="141701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24</a:t>
            </a:fld>
            <a:endParaRPr lang="fr-FR"/>
          </a:p>
        </p:txBody>
      </p:sp>
    </p:spTree>
    <p:extLst>
      <p:ext uri="{BB962C8B-B14F-4D97-AF65-F5344CB8AC3E}">
        <p14:creationId xmlns:p14="http://schemas.microsoft.com/office/powerpoint/2010/main" val="373949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25</a:t>
            </a:fld>
            <a:endParaRPr lang="fr-FR"/>
          </a:p>
        </p:txBody>
      </p:sp>
    </p:spTree>
    <p:extLst>
      <p:ext uri="{BB962C8B-B14F-4D97-AF65-F5344CB8AC3E}">
        <p14:creationId xmlns:p14="http://schemas.microsoft.com/office/powerpoint/2010/main" val="3160682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26</a:t>
            </a:fld>
            <a:endParaRPr lang="fr-FR"/>
          </a:p>
        </p:txBody>
      </p:sp>
    </p:spTree>
    <p:extLst>
      <p:ext uri="{BB962C8B-B14F-4D97-AF65-F5344CB8AC3E}">
        <p14:creationId xmlns:p14="http://schemas.microsoft.com/office/powerpoint/2010/main" val="199326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27</a:t>
            </a:fld>
            <a:endParaRPr lang="fr-FR"/>
          </a:p>
        </p:txBody>
      </p:sp>
    </p:spTree>
    <p:extLst>
      <p:ext uri="{BB962C8B-B14F-4D97-AF65-F5344CB8AC3E}">
        <p14:creationId xmlns:p14="http://schemas.microsoft.com/office/powerpoint/2010/main" val="260007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28</a:t>
            </a:fld>
            <a:endParaRPr lang="fr-FR"/>
          </a:p>
        </p:txBody>
      </p:sp>
    </p:spTree>
    <p:extLst>
      <p:ext uri="{BB962C8B-B14F-4D97-AF65-F5344CB8AC3E}">
        <p14:creationId xmlns:p14="http://schemas.microsoft.com/office/powerpoint/2010/main" val="19357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7</a:t>
            </a:fld>
            <a:endParaRPr lang="fr-FR"/>
          </a:p>
        </p:txBody>
      </p:sp>
    </p:spTree>
    <p:extLst>
      <p:ext uri="{BB962C8B-B14F-4D97-AF65-F5344CB8AC3E}">
        <p14:creationId xmlns:p14="http://schemas.microsoft.com/office/powerpoint/2010/main" val="283155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29</a:t>
            </a:fld>
            <a:endParaRPr lang="fr-FR"/>
          </a:p>
        </p:txBody>
      </p:sp>
    </p:spTree>
    <p:extLst>
      <p:ext uri="{BB962C8B-B14F-4D97-AF65-F5344CB8AC3E}">
        <p14:creationId xmlns:p14="http://schemas.microsoft.com/office/powerpoint/2010/main" val="4198981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30</a:t>
            </a:fld>
            <a:endParaRPr lang="fr-FR"/>
          </a:p>
        </p:txBody>
      </p:sp>
    </p:spTree>
    <p:extLst>
      <p:ext uri="{BB962C8B-B14F-4D97-AF65-F5344CB8AC3E}">
        <p14:creationId xmlns:p14="http://schemas.microsoft.com/office/powerpoint/2010/main" val="9328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31</a:t>
            </a:fld>
            <a:endParaRPr lang="fr-FR"/>
          </a:p>
        </p:txBody>
      </p:sp>
    </p:spTree>
    <p:extLst>
      <p:ext uri="{BB962C8B-B14F-4D97-AF65-F5344CB8AC3E}">
        <p14:creationId xmlns:p14="http://schemas.microsoft.com/office/powerpoint/2010/main" val="60223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33</a:t>
            </a:fld>
            <a:endParaRPr lang="fr-FR"/>
          </a:p>
        </p:txBody>
      </p:sp>
    </p:spTree>
    <p:extLst>
      <p:ext uri="{BB962C8B-B14F-4D97-AF65-F5344CB8AC3E}">
        <p14:creationId xmlns:p14="http://schemas.microsoft.com/office/powerpoint/2010/main" val="3160723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34</a:t>
            </a:fld>
            <a:endParaRPr lang="fr-FR"/>
          </a:p>
        </p:txBody>
      </p:sp>
    </p:spTree>
    <p:extLst>
      <p:ext uri="{BB962C8B-B14F-4D97-AF65-F5344CB8AC3E}">
        <p14:creationId xmlns:p14="http://schemas.microsoft.com/office/powerpoint/2010/main" val="2210880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35</a:t>
            </a:fld>
            <a:endParaRPr lang="fr-FR"/>
          </a:p>
        </p:txBody>
      </p:sp>
    </p:spTree>
    <p:extLst>
      <p:ext uri="{BB962C8B-B14F-4D97-AF65-F5344CB8AC3E}">
        <p14:creationId xmlns:p14="http://schemas.microsoft.com/office/powerpoint/2010/main" val="1059249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36</a:t>
            </a:fld>
            <a:endParaRPr lang="fr-FR"/>
          </a:p>
        </p:txBody>
      </p:sp>
    </p:spTree>
    <p:extLst>
      <p:ext uri="{BB962C8B-B14F-4D97-AF65-F5344CB8AC3E}">
        <p14:creationId xmlns:p14="http://schemas.microsoft.com/office/powerpoint/2010/main" val="2286451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37</a:t>
            </a:fld>
            <a:endParaRPr lang="fr-FR"/>
          </a:p>
        </p:txBody>
      </p:sp>
    </p:spTree>
    <p:extLst>
      <p:ext uri="{BB962C8B-B14F-4D97-AF65-F5344CB8AC3E}">
        <p14:creationId xmlns:p14="http://schemas.microsoft.com/office/powerpoint/2010/main" val="153246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38</a:t>
            </a:fld>
            <a:endParaRPr lang="fr-FR"/>
          </a:p>
        </p:txBody>
      </p:sp>
    </p:spTree>
    <p:extLst>
      <p:ext uri="{BB962C8B-B14F-4D97-AF65-F5344CB8AC3E}">
        <p14:creationId xmlns:p14="http://schemas.microsoft.com/office/powerpoint/2010/main" val="3092365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41</a:t>
            </a:fld>
            <a:endParaRPr lang="fr-FR"/>
          </a:p>
        </p:txBody>
      </p:sp>
    </p:spTree>
    <p:extLst>
      <p:ext uri="{BB962C8B-B14F-4D97-AF65-F5344CB8AC3E}">
        <p14:creationId xmlns:p14="http://schemas.microsoft.com/office/powerpoint/2010/main" val="414288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8</a:t>
            </a:fld>
            <a:endParaRPr lang="fr-FR"/>
          </a:p>
        </p:txBody>
      </p:sp>
    </p:spTree>
    <p:extLst>
      <p:ext uri="{BB962C8B-B14F-4D97-AF65-F5344CB8AC3E}">
        <p14:creationId xmlns:p14="http://schemas.microsoft.com/office/powerpoint/2010/main" val="4243987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44</a:t>
            </a:fld>
            <a:endParaRPr lang="fr-FR"/>
          </a:p>
        </p:txBody>
      </p:sp>
    </p:spTree>
    <p:extLst>
      <p:ext uri="{BB962C8B-B14F-4D97-AF65-F5344CB8AC3E}">
        <p14:creationId xmlns:p14="http://schemas.microsoft.com/office/powerpoint/2010/main" val="47043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45</a:t>
            </a:fld>
            <a:endParaRPr lang="fr-FR"/>
          </a:p>
        </p:txBody>
      </p:sp>
    </p:spTree>
    <p:extLst>
      <p:ext uri="{BB962C8B-B14F-4D97-AF65-F5344CB8AC3E}">
        <p14:creationId xmlns:p14="http://schemas.microsoft.com/office/powerpoint/2010/main" val="273828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46</a:t>
            </a:fld>
            <a:endParaRPr lang="fr-FR"/>
          </a:p>
        </p:txBody>
      </p:sp>
    </p:spTree>
    <p:extLst>
      <p:ext uri="{BB962C8B-B14F-4D97-AF65-F5344CB8AC3E}">
        <p14:creationId xmlns:p14="http://schemas.microsoft.com/office/powerpoint/2010/main" val="80605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dirty="0">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47</a:t>
            </a:fld>
            <a:endParaRPr lang="fr-FR"/>
          </a:p>
        </p:txBody>
      </p:sp>
    </p:spTree>
    <p:extLst>
      <p:ext uri="{BB962C8B-B14F-4D97-AF65-F5344CB8AC3E}">
        <p14:creationId xmlns:p14="http://schemas.microsoft.com/office/powerpoint/2010/main" val="925685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49</a:t>
            </a:fld>
            <a:endParaRPr lang="fr-FR"/>
          </a:p>
        </p:txBody>
      </p:sp>
    </p:spTree>
    <p:extLst>
      <p:ext uri="{BB962C8B-B14F-4D97-AF65-F5344CB8AC3E}">
        <p14:creationId xmlns:p14="http://schemas.microsoft.com/office/powerpoint/2010/main" val="769636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90B75A8-6620-1F47-A4BE-582A03C0EBA7}" type="slidenum">
              <a:rPr lang="fr-FR" smtClean="0"/>
              <a:t>52</a:t>
            </a:fld>
            <a:endParaRPr lang="fr-FR"/>
          </a:p>
        </p:txBody>
      </p:sp>
    </p:spTree>
    <p:extLst>
      <p:ext uri="{BB962C8B-B14F-4D97-AF65-F5344CB8AC3E}">
        <p14:creationId xmlns:p14="http://schemas.microsoft.com/office/powerpoint/2010/main" val="4133831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Century Gothic" panose="020B0502020202020204" pitchFamily="34" charset="0"/>
                <a:cs typeface="Arial" pitchFamily="34" charset="0"/>
              </a:rPr>
              <a:t> </a:t>
            </a:r>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9</a:t>
            </a:fld>
            <a:endParaRPr lang="fr-FR"/>
          </a:p>
        </p:txBody>
      </p:sp>
    </p:spTree>
    <p:extLst>
      <p:ext uri="{BB962C8B-B14F-4D97-AF65-F5344CB8AC3E}">
        <p14:creationId xmlns:p14="http://schemas.microsoft.com/office/powerpoint/2010/main" val="220916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10</a:t>
            </a:fld>
            <a:endParaRPr lang="fr-FR"/>
          </a:p>
        </p:txBody>
      </p:sp>
    </p:spTree>
    <p:extLst>
      <p:ext uri="{BB962C8B-B14F-4D97-AF65-F5344CB8AC3E}">
        <p14:creationId xmlns:p14="http://schemas.microsoft.com/office/powerpoint/2010/main" val="78729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13</a:t>
            </a:fld>
            <a:endParaRPr lang="fr-FR"/>
          </a:p>
        </p:txBody>
      </p:sp>
    </p:spTree>
    <p:extLst>
      <p:ext uri="{BB962C8B-B14F-4D97-AF65-F5344CB8AC3E}">
        <p14:creationId xmlns:p14="http://schemas.microsoft.com/office/powerpoint/2010/main" val="223900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14</a:t>
            </a:fld>
            <a:endParaRPr lang="fr-FR"/>
          </a:p>
        </p:txBody>
      </p:sp>
    </p:spTree>
    <p:extLst>
      <p:ext uri="{BB962C8B-B14F-4D97-AF65-F5344CB8AC3E}">
        <p14:creationId xmlns:p14="http://schemas.microsoft.com/office/powerpoint/2010/main" val="308698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16</a:t>
            </a:fld>
            <a:endParaRPr lang="fr-FR"/>
          </a:p>
        </p:txBody>
      </p:sp>
    </p:spTree>
    <p:extLst>
      <p:ext uri="{BB962C8B-B14F-4D97-AF65-F5344CB8AC3E}">
        <p14:creationId xmlns:p14="http://schemas.microsoft.com/office/powerpoint/2010/main" val="334048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AB38891-8594-7344-A731-BA9BD1223F74}" type="slidenum">
              <a:rPr lang="fr-FR" smtClean="0"/>
              <a:t>17</a:t>
            </a:fld>
            <a:endParaRPr lang="fr-FR"/>
          </a:p>
        </p:txBody>
      </p:sp>
    </p:spTree>
    <p:extLst>
      <p:ext uri="{BB962C8B-B14F-4D97-AF65-F5344CB8AC3E}">
        <p14:creationId xmlns:p14="http://schemas.microsoft.com/office/powerpoint/2010/main" val="73076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27162" indent="0" algn="ctr">
              <a:buNone/>
              <a:defRPr>
                <a:solidFill>
                  <a:schemeClr val="tx1">
                    <a:tint val="75000"/>
                  </a:schemeClr>
                </a:solidFill>
              </a:defRPr>
            </a:lvl2pPr>
            <a:lvl3pPr marL="854324" indent="0" algn="ctr">
              <a:buNone/>
              <a:defRPr>
                <a:solidFill>
                  <a:schemeClr val="tx1">
                    <a:tint val="75000"/>
                  </a:schemeClr>
                </a:solidFill>
              </a:defRPr>
            </a:lvl3pPr>
            <a:lvl4pPr marL="1281486" indent="0" algn="ctr">
              <a:buNone/>
              <a:defRPr>
                <a:solidFill>
                  <a:schemeClr val="tx1">
                    <a:tint val="75000"/>
                  </a:schemeClr>
                </a:solidFill>
              </a:defRPr>
            </a:lvl4pPr>
            <a:lvl5pPr marL="1708648" indent="0" algn="ctr">
              <a:buNone/>
              <a:defRPr>
                <a:solidFill>
                  <a:schemeClr val="tx1">
                    <a:tint val="75000"/>
                  </a:schemeClr>
                </a:solidFill>
              </a:defRPr>
            </a:lvl5pPr>
            <a:lvl6pPr marL="2135810" indent="0" algn="ctr">
              <a:buNone/>
              <a:defRPr>
                <a:solidFill>
                  <a:schemeClr val="tx1">
                    <a:tint val="75000"/>
                  </a:schemeClr>
                </a:solidFill>
              </a:defRPr>
            </a:lvl6pPr>
            <a:lvl7pPr marL="2562972" indent="0" algn="ctr">
              <a:buNone/>
              <a:defRPr>
                <a:solidFill>
                  <a:schemeClr val="tx1">
                    <a:tint val="75000"/>
                  </a:schemeClr>
                </a:solidFill>
              </a:defRPr>
            </a:lvl7pPr>
            <a:lvl8pPr marL="2990134" indent="0" algn="ctr">
              <a:buNone/>
              <a:defRPr>
                <a:solidFill>
                  <a:schemeClr val="tx1">
                    <a:tint val="75000"/>
                  </a:schemeClr>
                </a:solidFill>
              </a:defRPr>
            </a:lvl8pPr>
            <a:lvl9pPr marL="34172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6924784A-55A7-4945-8BEF-4959835F25E8}" type="datetime1">
              <a:rPr lang="en-US" smtClean="0"/>
              <a:t>6/6/2023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6158522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D46793FF-EAB2-4310-901E-FA8A081234E7}" type="datetime1">
              <a:rPr lang="en-US" smtClean="0"/>
              <a:t>6/6/2023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14364776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929FB3DD-D912-490E-A46B-73C87D52A1AE}" type="datetime1">
              <a:rPr lang="en-US" smtClean="0"/>
              <a:t>6/6/2023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4555209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4">
    <p:bg>
      <p:bgPr>
        <a:solidFill>
          <a:srgbClr val="343E57"/>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068672" y="549275"/>
            <a:ext cx="3309096" cy="5759452"/>
          </a:xfrm>
          <a:pattFill prst="pct5">
            <a:fgClr>
              <a:schemeClr val="bg1">
                <a:lumMod val="85000"/>
              </a:schemeClr>
            </a:fgClr>
            <a:bgClr>
              <a:schemeClr val="bg1"/>
            </a:bgClr>
          </a:pattFill>
        </p:spPr>
        <p:txBody>
          <a:bodyPr/>
          <a:lstStyle/>
          <a:p>
            <a:endParaRPr lang="en-US"/>
          </a:p>
        </p:txBody>
      </p:sp>
      <p:pic>
        <p:nvPicPr>
          <p:cNvPr id="4" name="Image 3">
            <a:extLst>
              <a:ext uri="{FF2B5EF4-FFF2-40B4-BE49-F238E27FC236}">
                <a16:creationId xmlns:a16="http://schemas.microsoft.com/office/drawing/2014/main" id="{91D4E9BD-3D4E-2E39-E16B-7CC5363D33DC}"/>
              </a:ext>
            </a:extLst>
          </p:cNvPr>
          <p:cNvPicPr>
            <a:picLocks noChangeAspect="1"/>
          </p:cNvPicPr>
          <p:nvPr userDrawn="1"/>
        </p:nvPicPr>
        <p:blipFill>
          <a:blip r:embed="rId2">
            <a:alphaModFix amt="10000"/>
          </a:blip>
          <a:stretch>
            <a:fillRect/>
          </a:stretch>
        </p:blipFill>
        <p:spPr>
          <a:xfrm>
            <a:off x="-1138227" y="370391"/>
            <a:ext cx="4834411" cy="4765348"/>
          </a:xfrm>
          <a:prstGeom prst="rect">
            <a:avLst/>
          </a:prstGeom>
        </p:spPr>
      </p:pic>
    </p:spTree>
    <p:extLst>
      <p:ext uri="{BB962C8B-B14F-4D97-AF65-F5344CB8AC3E}">
        <p14:creationId xmlns:p14="http://schemas.microsoft.com/office/powerpoint/2010/main" val="213626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46ECD600-843B-4425-A60B-FBC4129734CE}" type="datetime1">
              <a:rPr lang="en-US" smtClean="0"/>
              <a:t>6/6/2023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729075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3737"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1869">
                <a:solidFill>
                  <a:schemeClr val="tx1">
                    <a:tint val="75000"/>
                  </a:schemeClr>
                </a:solidFill>
              </a:defRPr>
            </a:lvl1pPr>
            <a:lvl2pPr marL="427162" indent="0">
              <a:buNone/>
              <a:defRPr sz="1682">
                <a:solidFill>
                  <a:schemeClr val="tx1">
                    <a:tint val="75000"/>
                  </a:schemeClr>
                </a:solidFill>
              </a:defRPr>
            </a:lvl2pPr>
            <a:lvl3pPr marL="854324" indent="0">
              <a:buNone/>
              <a:defRPr sz="1495">
                <a:solidFill>
                  <a:schemeClr val="tx1">
                    <a:tint val="75000"/>
                  </a:schemeClr>
                </a:solidFill>
              </a:defRPr>
            </a:lvl3pPr>
            <a:lvl4pPr marL="1281486" indent="0">
              <a:buNone/>
              <a:defRPr sz="1308">
                <a:solidFill>
                  <a:schemeClr val="tx1">
                    <a:tint val="75000"/>
                  </a:schemeClr>
                </a:solidFill>
              </a:defRPr>
            </a:lvl4pPr>
            <a:lvl5pPr marL="1708648" indent="0">
              <a:buNone/>
              <a:defRPr sz="1308">
                <a:solidFill>
                  <a:schemeClr val="tx1">
                    <a:tint val="75000"/>
                  </a:schemeClr>
                </a:solidFill>
              </a:defRPr>
            </a:lvl5pPr>
            <a:lvl6pPr marL="2135810" indent="0">
              <a:buNone/>
              <a:defRPr sz="1308">
                <a:solidFill>
                  <a:schemeClr val="tx1">
                    <a:tint val="75000"/>
                  </a:schemeClr>
                </a:solidFill>
              </a:defRPr>
            </a:lvl6pPr>
            <a:lvl7pPr marL="2562972" indent="0">
              <a:buNone/>
              <a:defRPr sz="1308">
                <a:solidFill>
                  <a:schemeClr val="tx1">
                    <a:tint val="75000"/>
                  </a:schemeClr>
                </a:solidFill>
              </a:defRPr>
            </a:lvl7pPr>
            <a:lvl8pPr marL="2990134" indent="0">
              <a:buNone/>
              <a:defRPr sz="1308">
                <a:solidFill>
                  <a:schemeClr val="tx1">
                    <a:tint val="75000"/>
                  </a:schemeClr>
                </a:solidFill>
              </a:defRPr>
            </a:lvl8pPr>
            <a:lvl9pPr marL="3417296" indent="0">
              <a:buNone/>
              <a:defRPr sz="1308">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DF5035B8-6F30-49EB-A831-7949C3CF34A0}" type="datetime1">
              <a:rPr lang="en-US" smtClean="0"/>
              <a:t>6/6/2023</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38919727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616"/>
            </a:lvl1pPr>
            <a:lvl2pPr>
              <a:defRPr sz="2242"/>
            </a:lvl2pPr>
            <a:lvl3pPr>
              <a:defRPr sz="1869"/>
            </a:lvl3pPr>
            <a:lvl4pPr>
              <a:defRPr sz="1682"/>
            </a:lvl4pPr>
            <a:lvl5pPr>
              <a:defRPr sz="1682"/>
            </a:lvl5pPr>
            <a:lvl6pPr>
              <a:defRPr sz="1682"/>
            </a:lvl6pPr>
            <a:lvl7pPr>
              <a:defRPr sz="1682"/>
            </a:lvl7pPr>
            <a:lvl8pPr>
              <a:defRPr sz="1682"/>
            </a:lvl8pPr>
            <a:lvl9pPr>
              <a:defRPr sz="1682"/>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616"/>
            </a:lvl1pPr>
            <a:lvl2pPr>
              <a:defRPr sz="2242"/>
            </a:lvl2pPr>
            <a:lvl3pPr>
              <a:defRPr sz="1869"/>
            </a:lvl3pPr>
            <a:lvl4pPr>
              <a:defRPr sz="1682"/>
            </a:lvl4pPr>
            <a:lvl5pPr>
              <a:defRPr sz="1682"/>
            </a:lvl5pPr>
            <a:lvl6pPr>
              <a:defRPr sz="1682"/>
            </a:lvl6pPr>
            <a:lvl7pPr>
              <a:defRPr sz="1682"/>
            </a:lvl7pPr>
            <a:lvl8pPr>
              <a:defRPr sz="1682"/>
            </a:lvl8pPr>
            <a:lvl9pPr>
              <a:defRPr sz="1682"/>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117ADB77-8612-4EA5-9F79-E5C81AFAF447}" type="datetime1">
              <a:rPr lang="en-US" smtClean="0"/>
              <a:t>6/6/2023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42791602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242" b="1"/>
            </a:lvl1pPr>
            <a:lvl2pPr marL="427162" indent="0">
              <a:buNone/>
              <a:defRPr sz="1869" b="1"/>
            </a:lvl2pPr>
            <a:lvl3pPr marL="854324" indent="0">
              <a:buNone/>
              <a:defRPr sz="1682" b="1"/>
            </a:lvl3pPr>
            <a:lvl4pPr marL="1281486" indent="0">
              <a:buNone/>
              <a:defRPr sz="1495" b="1"/>
            </a:lvl4pPr>
            <a:lvl5pPr marL="1708648" indent="0">
              <a:buNone/>
              <a:defRPr sz="1495" b="1"/>
            </a:lvl5pPr>
            <a:lvl6pPr marL="2135810" indent="0">
              <a:buNone/>
              <a:defRPr sz="1495" b="1"/>
            </a:lvl6pPr>
            <a:lvl7pPr marL="2562972" indent="0">
              <a:buNone/>
              <a:defRPr sz="1495" b="1"/>
            </a:lvl7pPr>
            <a:lvl8pPr marL="2990134" indent="0">
              <a:buNone/>
              <a:defRPr sz="1495" b="1"/>
            </a:lvl8pPr>
            <a:lvl9pPr marL="3417296" indent="0">
              <a:buNone/>
              <a:defRPr sz="1495" b="1"/>
            </a:lvl9pPr>
          </a:lstStyle>
          <a:p>
            <a:r>
              <a:rPr lang="en-US"/>
              <a:t>Click to edit Master text styles</a:t>
            </a:r>
          </a:p>
        </p:txBody>
      </p:sp>
      <p:sp>
        <p:nvSpPr>
          <p:cNvPr id="4" name="Content Placeholder 3"/>
          <p:cNvSpPr>
            <a:spLocks noGrp="1"/>
          </p:cNvSpPr>
          <p:nvPr>
            <p:ph sz="half" idx="2"/>
          </p:nvPr>
        </p:nvSpPr>
        <p:spPr/>
        <p:txBody>
          <a:bodyPr/>
          <a:lstStyle>
            <a:lvl1pPr>
              <a:defRPr sz="2242"/>
            </a:lvl1pPr>
            <a:lvl2pPr>
              <a:defRPr sz="1869"/>
            </a:lvl2pPr>
            <a:lvl3pPr>
              <a:defRPr sz="1682"/>
            </a:lvl3pPr>
            <a:lvl4pPr>
              <a:defRPr sz="1495"/>
            </a:lvl4pPr>
            <a:lvl5pPr>
              <a:defRPr sz="1495"/>
            </a:lvl5pPr>
            <a:lvl6pPr>
              <a:defRPr sz="1495"/>
            </a:lvl6pPr>
            <a:lvl7pPr>
              <a:defRPr sz="1495"/>
            </a:lvl7pPr>
            <a:lvl8pPr>
              <a:defRPr sz="1495"/>
            </a:lvl8pPr>
            <a:lvl9pPr>
              <a:defRPr sz="1495"/>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242" b="1"/>
            </a:lvl1pPr>
            <a:lvl2pPr marL="427162" indent="0">
              <a:buNone/>
              <a:defRPr sz="1869" b="1"/>
            </a:lvl2pPr>
            <a:lvl3pPr marL="854324" indent="0">
              <a:buNone/>
              <a:defRPr sz="1682" b="1"/>
            </a:lvl3pPr>
            <a:lvl4pPr marL="1281486" indent="0">
              <a:buNone/>
              <a:defRPr sz="1495" b="1"/>
            </a:lvl4pPr>
            <a:lvl5pPr marL="1708648" indent="0">
              <a:buNone/>
              <a:defRPr sz="1495" b="1"/>
            </a:lvl5pPr>
            <a:lvl6pPr marL="2135810" indent="0">
              <a:buNone/>
              <a:defRPr sz="1495" b="1"/>
            </a:lvl6pPr>
            <a:lvl7pPr marL="2562972" indent="0">
              <a:buNone/>
              <a:defRPr sz="1495" b="1"/>
            </a:lvl7pPr>
            <a:lvl8pPr marL="2990134" indent="0">
              <a:buNone/>
              <a:defRPr sz="1495" b="1"/>
            </a:lvl8pPr>
            <a:lvl9pPr marL="3417296" indent="0">
              <a:buNone/>
              <a:defRPr sz="1495" b="1"/>
            </a:lvl9pPr>
          </a:lstStyle>
          <a:p>
            <a:r>
              <a:rPr lang="en-US"/>
              <a:t>Click to edit Master text styles</a:t>
            </a:r>
          </a:p>
        </p:txBody>
      </p:sp>
      <p:sp>
        <p:nvSpPr>
          <p:cNvPr id="6" name="Content Placeholder 5"/>
          <p:cNvSpPr>
            <a:spLocks noGrp="1"/>
          </p:cNvSpPr>
          <p:nvPr>
            <p:ph sz="quarter" idx="4"/>
          </p:nvPr>
        </p:nvSpPr>
        <p:spPr/>
        <p:txBody>
          <a:bodyPr/>
          <a:lstStyle>
            <a:lvl1pPr>
              <a:defRPr sz="2242"/>
            </a:lvl1pPr>
            <a:lvl2pPr>
              <a:defRPr sz="1869"/>
            </a:lvl2pPr>
            <a:lvl3pPr>
              <a:defRPr sz="1682"/>
            </a:lvl3pPr>
            <a:lvl4pPr>
              <a:defRPr sz="1495"/>
            </a:lvl4pPr>
            <a:lvl5pPr>
              <a:defRPr sz="1495"/>
            </a:lvl5pPr>
            <a:lvl6pPr>
              <a:defRPr sz="1495"/>
            </a:lvl6pPr>
            <a:lvl7pPr>
              <a:defRPr sz="1495"/>
            </a:lvl7pPr>
            <a:lvl8pPr>
              <a:defRPr sz="1495"/>
            </a:lvl8pPr>
            <a:lvl9pPr>
              <a:defRPr sz="1495"/>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2015CF46-7C0E-4654-A9DB-C4D646C0400F}" type="datetime1">
              <a:rPr lang="en-US" smtClean="0"/>
              <a:t>6/6/2023</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266498375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497C583F-4265-411E-85F6-8C6249F71828}" type="datetime1">
              <a:rPr lang="en-US" smtClean="0"/>
              <a:t>6/6/2023</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4662985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0FF69C24-EB7B-45EB-A974-F0E4C86F1203}" type="datetime1">
              <a:rPr lang="en-US" smtClean="0"/>
              <a:t>6/6/2023</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29131349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1869" b="1"/>
            </a:lvl1pPr>
          </a:lstStyle>
          <a:p>
            <a:r>
              <a:rPr lang="en-US"/>
              <a:t>Click to edit Master title style</a:t>
            </a:r>
          </a:p>
        </p:txBody>
      </p:sp>
      <p:sp>
        <p:nvSpPr>
          <p:cNvPr id="3" name="Content Placeholder 2"/>
          <p:cNvSpPr>
            <a:spLocks noGrp="1"/>
          </p:cNvSpPr>
          <p:nvPr>
            <p:ph idx="1"/>
          </p:nvPr>
        </p:nvSpPr>
        <p:spPr/>
        <p:txBody>
          <a:bodyPr/>
          <a:lstStyle>
            <a:lvl1pPr>
              <a:defRPr sz="2990"/>
            </a:lvl1pPr>
            <a:lvl2pPr>
              <a:defRPr sz="2616"/>
            </a:lvl2pPr>
            <a:lvl3pPr>
              <a:defRPr sz="2242"/>
            </a:lvl3pPr>
            <a:lvl4pPr>
              <a:defRPr sz="1869"/>
            </a:lvl4pPr>
            <a:lvl5pPr>
              <a:defRPr sz="1869"/>
            </a:lvl5pPr>
            <a:lvl6pPr>
              <a:defRPr sz="1869"/>
            </a:lvl6pPr>
            <a:lvl7pPr>
              <a:defRPr sz="1869"/>
            </a:lvl7pPr>
            <a:lvl8pPr>
              <a:defRPr sz="1869"/>
            </a:lvl8pPr>
            <a:lvl9pPr>
              <a:defRPr sz="1869"/>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308"/>
            </a:lvl1pPr>
            <a:lvl2pPr marL="427162" indent="0">
              <a:buNone/>
              <a:defRPr sz="1121"/>
            </a:lvl2pPr>
            <a:lvl3pPr marL="854324" indent="0">
              <a:buNone/>
              <a:defRPr sz="934"/>
            </a:lvl3pPr>
            <a:lvl4pPr marL="1281486" indent="0">
              <a:buNone/>
              <a:defRPr sz="841"/>
            </a:lvl4pPr>
            <a:lvl5pPr marL="1708648" indent="0">
              <a:buNone/>
              <a:defRPr sz="841"/>
            </a:lvl5pPr>
            <a:lvl6pPr marL="2135810" indent="0">
              <a:buNone/>
              <a:defRPr sz="841"/>
            </a:lvl6pPr>
            <a:lvl7pPr marL="2562972" indent="0">
              <a:buNone/>
              <a:defRPr sz="841"/>
            </a:lvl7pPr>
            <a:lvl8pPr marL="2990134" indent="0">
              <a:buNone/>
              <a:defRPr sz="841"/>
            </a:lvl8pPr>
            <a:lvl9pPr marL="3417296" indent="0">
              <a:buNone/>
              <a:defRPr sz="841"/>
            </a:lvl9pPr>
          </a:lstStyle>
          <a:p>
            <a:r>
              <a:rPr lang="en-US"/>
              <a:t>Click to edit Master text styles</a:t>
            </a:r>
          </a:p>
        </p:txBody>
      </p:sp>
      <p:sp>
        <p:nvSpPr>
          <p:cNvPr id="5" name="Date Placeholder 4"/>
          <p:cNvSpPr>
            <a:spLocks noGrp="1"/>
          </p:cNvSpPr>
          <p:nvPr>
            <p:ph type="dt" sz="half" idx="3"/>
          </p:nvPr>
        </p:nvSpPr>
        <p:spPr/>
        <p:txBody>
          <a:bodyPr/>
          <a:lstStyle/>
          <a:p>
            <a:fld id="{9FC13690-4482-4584-B8B6-93F0091DA0DA}" type="datetime1">
              <a:rPr lang="en-US" smtClean="0"/>
              <a:t>6/6/2023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46768767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1869"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2990"/>
            </a:lvl1pPr>
            <a:lvl2pPr marL="427162" indent="0">
              <a:buNone/>
              <a:defRPr sz="2616"/>
            </a:lvl2pPr>
            <a:lvl3pPr marL="854324" indent="0">
              <a:buNone/>
              <a:defRPr sz="2242"/>
            </a:lvl3pPr>
            <a:lvl4pPr marL="1281486" indent="0">
              <a:buNone/>
              <a:defRPr sz="1869"/>
            </a:lvl4pPr>
            <a:lvl5pPr marL="1708648" indent="0">
              <a:buNone/>
              <a:defRPr sz="1869"/>
            </a:lvl5pPr>
            <a:lvl6pPr marL="2135810" indent="0">
              <a:buNone/>
              <a:defRPr sz="1869"/>
            </a:lvl6pPr>
            <a:lvl7pPr marL="2562972" indent="0">
              <a:buNone/>
              <a:defRPr sz="1869"/>
            </a:lvl7pPr>
            <a:lvl8pPr marL="2990134" indent="0">
              <a:buNone/>
              <a:defRPr sz="1869"/>
            </a:lvl8pPr>
            <a:lvl9pPr marL="3417296" indent="0">
              <a:buNone/>
              <a:defRPr sz="1869"/>
            </a:lvl9pPr>
          </a:lstStyle>
          <a:p>
            <a:endParaRPr lang="en-US"/>
          </a:p>
        </p:txBody>
      </p:sp>
      <p:sp>
        <p:nvSpPr>
          <p:cNvPr id="4" name="Text Placeholder 3"/>
          <p:cNvSpPr>
            <a:spLocks noGrp="1"/>
          </p:cNvSpPr>
          <p:nvPr>
            <p:ph type="body" sz="half" idx="2"/>
          </p:nvPr>
        </p:nvSpPr>
        <p:spPr/>
        <p:txBody>
          <a:bodyPr/>
          <a:lstStyle>
            <a:lvl1pPr marL="0" indent="0">
              <a:buNone/>
              <a:defRPr sz="1308"/>
            </a:lvl1pPr>
            <a:lvl2pPr marL="427162" indent="0">
              <a:buNone/>
              <a:defRPr sz="1121"/>
            </a:lvl2pPr>
            <a:lvl3pPr marL="854324" indent="0">
              <a:buNone/>
              <a:defRPr sz="934"/>
            </a:lvl3pPr>
            <a:lvl4pPr marL="1281486" indent="0">
              <a:buNone/>
              <a:defRPr sz="841"/>
            </a:lvl4pPr>
            <a:lvl5pPr marL="1708648" indent="0">
              <a:buNone/>
              <a:defRPr sz="841"/>
            </a:lvl5pPr>
            <a:lvl6pPr marL="2135810" indent="0">
              <a:buNone/>
              <a:defRPr sz="841"/>
            </a:lvl6pPr>
            <a:lvl7pPr marL="2562972" indent="0">
              <a:buNone/>
              <a:defRPr sz="841"/>
            </a:lvl7pPr>
            <a:lvl8pPr marL="2990134" indent="0">
              <a:buNone/>
              <a:defRPr sz="841"/>
            </a:lvl8pPr>
            <a:lvl9pPr marL="3417296" indent="0">
              <a:buNone/>
              <a:defRPr sz="841"/>
            </a:lvl9pPr>
          </a:lstStyle>
          <a:p>
            <a:r>
              <a:rPr lang="en-US"/>
              <a:t>Click to edit Master text styles</a:t>
            </a:r>
          </a:p>
        </p:txBody>
      </p:sp>
      <p:sp>
        <p:nvSpPr>
          <p:cNvPr id="5" name="Date Placeholder 4"/>
          <p:cNvSpPr>
            <a:spLocks noGrp="1"/>
          </p:cNvSpPr>
          <p:nvPr>
            <p:ph type="dt" sz="half" idx="3"/>
          </p:nvPr>
        </p:nvSpPr>
        <p:spPr/>
        <p:txBody>
          <a:bodyPr/>
          <a:lstStyle/>
          <a:p>
            <a:fld id="{DD04FDA4-59A9-4A85-A68C-217A85A3C29F}" type="datetime1">
              <a:rPr lang="en-US" smtClean="0"/>
              <a:t>6/6/2023</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‹N°›</a:t>
            </a:fld>
            <a:endParaRPr lang="en-US"/>
          </a:p>
        </p:txBody>
      </p:sp>
    </p:spTree>
    <p:extLst>
      <p:ext uri="{BB962C8B-B14F-4D97-AF65-F5344CB8AC3E}">
        <p14:creationId xmlns:p14="http://schemas.microsoft.com/office/powerpoint/2010/main" val="23369209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2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7165" y="257473"/>
            <a:ext cx="7688969"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7165" y="1500188"/>
            <a:ext cx="7688969" cy="4243090"/>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7165" y="5959078"/>
            <a:ext cx="1993436" cy="342305"/>
          </a:xfrm>
          <a:prstGeom prst="rect">
            <a:avLst/>
          </a:prstGeom>
        </p:spPr>
        <p:txBody>
          <a:bodyPr vert="horz" lIns="91440" tIns="45720" rIns="91440" bIns="45720" rtlCol="0" anchor="ctr"/>
          <a:lstStyle>
            <a:lvl1pPr algn="l">
              <a:defRPr sz="1121">
                <a:solidFill>
                  <a:schemeClr val="tx1">
                    <a:tint val="75000"/>
                  </a:schemeClr>
                </a:solidFill>
              </a:defRPr>
            </a:lvl1pPr>
          </a:lstStyle>
          <a:p>
            <a:fld id="{1790A80A-1595-41B3-9FC1-5705519C2555}" type="datetime1">
              <a:rPr lang="en-US" smtClean="0"/>
              <a:t>6/6/2023</a:t>
            </a:fld>
            <a:endParaRPr lang="en-US"/>
          </a:p>
        </p:txBody>
      </p:sp>
      <p:sp>
        <p:nvSpPr>
          <p:cNvPr id="5" name="Footer Placeholder 4"/>
          <p:cNvSpPr>
            <a:spLocks noGrp="1"/>
          </p:cNvSpPr>
          <p:nvPr>
            <p:ph type="ftr" sz="quarter" idx="3"/>
          </p:nvPr>
        </p:nvSpPr>
        <p:spPr>
          <a:xfrm>
            <a:off x="2918961" y="5959078"/>
            <a:ext cx="2705378" cy="34230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22698" y="5959078"/>
            <a:ext cx="1993436" cy="342305"/>
          </a:xfrm>
          <a:prstGeom prst="rect">
            <a:avLst/>
          </a:prstGeom>
        </p:spPr>
        <p:txBody>
          <a:bodyPr vert="horz" lIns="91440" tIns="45720" rIns="91440" bIns="45720" rtlCol="0" anchor="ctr"/>
          <a:lstStyle>
            <a:lvl1pPr algn="r">
              <a:defRPr sz="1121">
                <a:solidFill>
                  <a:schemeClr val="tx1">
                    <a:tint val="75000"/>
                  </a:schemeClr>
                </a:solidFill>
              </a:defRPr>
            </a:lvl1pPr>
          </a:lstStyle>
          <a:p>
            <a:fld id="{93AE1883-0942-4AA3-9DB2-9C7C3A0314B1}" type="slidenum">
              <a:rPr lang="en-US" smtClean="0"/>
              <a:t>‹N°›</a:t>
            </a:fld>
            <a:endParaRPr lang="en-US"/>
          </a:p>
        </p:txBody>
      </p:sp>
    </p:spTree>
    <p:extLst>
      <p:ext uri="{BB962C8B-B14F-4D97-AF65-F5344CB8AC3E}">
        <p14:creationId xmlns:p14="http://schemas.microsoft.com/office/powerpoint/2010/main" val="2541064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dt="0"/>
  <p:txStyles>
    <p:titleStyle>
      <a:lvl1pPr algn="ctr" defTabSz="854324" rtl="0" eaLnBrk="1" latinLnBrk="0" hangingPunct="1">
        <a:spcBef>
          <a:spcPct val="0"/>
        </a:spcBef>
        <a:buNone/>
        <a:defRPr sz="4111" kern="1200">
          <a:solidFill>
            <a:schemeClr val="tx1"/>
          </a:solidFill>
          <a:latin typeface="+mj-lt"/>
          <a:ea typeface="+mj-ea"/>
          <a:cs typeface="+mj-cs"/>
        </a:defRPr>
      </a:lvl1pPr>
    </p:titleStyle>
    <p:bodyStyle>
      <a:lvl1pPr marL="320371" indent="-320371" algn="l" defTabSz="854324" rtl="0" eaLnBrk="1" latinLnBrk="0" hangingPunct="1">
        <a:spcBef>
          <a:spcPct val="20000"/>
        </a:spcBef>
        <a:buFont typeface="Arial" pitchFamily="34" charset="0"/>
        <a:buChar char="•"/>
        <a:defRPr sz="2990" kern="1200">
          <a:solidFill>
            <a:schemeClr val="tx1"/>
          </a:solidFill>
          <a:latin typeface="+mn-lt"/>
          <a:ea typeface="+mn-ea"/>
          <a:cs typeface="+mn-cs"/>
        </a:defRPr>
      </a:lvl1pPr>
      <a:lvl2pPr marL="694138" indent="-266976" algn="l" defTabSz="854324" rtl="0" eaLnBrk="1" latinLnBrk="0" hangingPunct="1">
        <a:spcBef>
          <a:spcPct val="20000"/>
        </a:spcBef>
        <a:buFont typeface="Arial" pitchFamily="34" charset="0"/>
        <a:buChar char="–"/>
        <a:defRPr sz="2616" kern="1200">
          <a:solidFill>
            <a:schemeClr val="tx1"/>
          </a:solidFill>
          <a:latin typeface="+mn-lt"/>
          <a:ea typeface="+mn-ea"/>
          <a:cs typeface="+mn-cs"/>
        </a:defRPr>
      </a:lvl2pPr>
      <a:lvl3pPr marL="1067905" indent="-213581" algn="l" defTabSz="854324" rtl="0" eaLnBrk="1" latinLnBrk="0" hangingPunct="1">
        <a:spcBef>
          <a:spcPct val="20000"/>
        </a:spcBef>
        <a:buFont typeface="Arial" pitchFamily="34" charset="0"/>
        <a:buChar char="•"/>
        <a:defRPr sz="2242" kern="1200">
          <a:solidFill>
            <a:schemeClr val="tx1"/>
          </a:solidFill>
          <a:latin typeface="+mn-lt"/>
          <a:ea typeface="+mn-ea"/>
          <a:cs typeface="+mn-cs"/>
        </a:defRPr>
      </a:lvl3pPr>
      <a:lvl4pPr marL="1495067"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4pPr>
      <a:lvl5pPr marL="1922229"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5pPr>
      <a:lvl6pPr marL="2349391"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6pPr>
      <a:lvl7pPr marL="2776553"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7pPr>
      <a:lvl8pPr marL="3203715"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8pPr>
      <a:lvl9pPr marL="3630877" indent="-213581" algn="l" defTabSz="854324" rtl="0" eaLnBrk="1" latinLnBrk="0" hangingPunct="1">
        <a:spcBef>
          <a:spcPct val="20000"/>
        </a:spcBef>
        <a:buFont typeface="Arial" pitchFamily="34" charset="0"/>
        <a:buChar char="•"/>
        <a:defRPr sz="1869" kern="1200">
          <a:solidFill>
            <a:schemeClr val="tx1"/>
          </a:solidFill>
          <a:latin typeface="+mn-lt"/>
          <a:ea typeface="+mn-ea"/>
          <a:cs typeface="+mn-cs"/>
        </a:defRPr>
      </a:lvl9pPr>
    </p:bodyStyle>
    <p:otherStyle>
      <a:defPPr>
        <a:defRPr lang="en-US"/>
      </a:defPPr>
      <a:lvl1pPr marL="0" algn="l" defTabSz="854324" rtl="0" eaLnBrk="1" latinLnBrk="0" hangingPunct="1">
        <a:defRPr sz="1682" kern="1200">
          <a:solidFill>
            <a:schemeClr val="tx1"/>
          </a:solidFill>
          <a:latin typeface="+mn-lt"/>
          <a:ea typeface="+mn-ea"/>
          <a:cs typeface="+mn-cs"/>
        </a:defRPr>
      </a:lvl1pPr>
      <a:lvl2pPr marL="427162" algn="l" defTabSz="854324" rtl="0" eaLnBrk="1" latinLnBrk="0" hangingPunct="1">
        <a:defRPr sz="1682" kern="1200">
          <a:solidFill>
            <a:schemeClr val="tx1"/>
          </a:solidFill>
          <a:latin typeface="+mn-lt"/>
          <a:ea typeface="+mn-ea"/>
          <a:cs typeface="+mn-cs"/>
        </a:defRPr>
      </a:lvl2pPr>
      <a:lvl3pPr marL="854324" algn="l" defTabSz="854324" rtl="0" eaLnBrk="1" latinLnBrk="0" hangingPunct="1">
        <a:defRPr sz="1682" kern="1200">
          <a:solidFill>
            <a:schemeClr val="tx1"/>
          </a:solidFill>
          <a:latin typeface="+mn-lt"/>
          <a:ea typeface="+mn-ea"/>
          <a:cs typeface="+mn-cs"/>
        </a:defRPr>
      </a:lvl3pPr>
      <a:lvl4pPr marL="1281486" algn="l" defTabSz="854324" rtl="0" eaLnBrk="1" latinLnBrk="0" hangingPunct="1">
        <a:defRPr sz="1682" kern="1200">
          <a:solidFill>
            <a:schemeClr val="tx1"/>
          </a:solidFill>
          <a:latin typeface="+mn-lt"/>
          <a:ea typeface="+mn-ea"/>
          <a:cs typeface="+mn-cs"/>
        </a:defRPr>
      </a:lvl4pPr>
      <a:lvl5pPr marL="1708648" algn="l" defTabSz="854324" rtl="0" eaLnBrk="1" latinLnBrk="0" hangingPunct="1">
        <a:defRPr sz="1682" kern="1200">
          <a:solidFill>
            <a:schemeClr val="tx1"/>
          </a:solidFill>
          <a:latin typeface="+mn-lt"/>
          <a:ea typeface="+mn-ea"/>
          <a:cs typeface="+mn-cs"/>
        </a:defRPr>
      </a:lvl5pPr>
      <a:lvl6pPr marL="2135810" algn="l" defTabSz="854324" rtl="0" eaLnBrk="1" latinLnBrk="0" hangingPunct="1">
        <a:defRPr sz="1682" kern="1200">
          <a:solidFill>
            <a:schemeClr val="tx1"/>
          </a:solidFill>
          <a:latin typeface="+mn-lt"/>
          <a:ea typeface="+mn-ea"/>
          <a:cs typeface="+mn-cs"/>
        </a:defRPr>
      </a:lvl6pPr>
      <a:lvl7pPr marL="2562972" algn="l" defTabSz="854324" rtl="0" eaLnBrk="1" latinLnBrk="0" hangingPunct="1">
        <a:defRPr sz="1682" kern="1200">
          <a:solidFill>
            <a:schemeClr val="tx1"/>
          </a:solidFill>
          <a:latin typeface="+mn-lt"/>
          <a:ea typeface="+mn-ea"/>
          <a:cs typeface="+mn-cs"/>
        </a:defRPr>
      </a:lvl7pPr>
      <a:lvl8pPr marL="2990134" algn="l" defTabSz="854324" rtl="0" eaLnBrk="1" latinLnBrk="0" hangingPunct="1">
        <a:defRPr sz="1682" kern="1200">
          <a:solidFill>
            <a:schemeClr val="tx1"/>
          </a:solidFill>
          <a:latin typeface="+mn-lt"/>
          <a:ea typeface="+mn-ea"/>
          <a:cs typeface="+mn-cs"/>
        </a:defRPr>
      </a:lvl8pPr>
      <a:lvl9pPr marL="3417296" algn="l" defTabSz="854324" rtl="0" eaLnBrk="1" latinLnBrk="0" hangingPunct="1">
        <a:defRPr sz="168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18.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2.jpeg"/><Relationship Id="rId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6.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35.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18.png"/><Relationship Id="rId10" Type="http://schemas.openxmlformats.org/officeDocument/2006/relationships/image" Target="../media/image21.jpg"/><Relationship Id="rId4" Type="http://schemas.openxmlformats.org/officeDocument/2006/relationships/image" Target="../media/image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5.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6.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8.png"/><Relationship Id="rId4" Type="http://schemas.openxmlformats.org/officeDocument/2006/relationships/image" Target="../media/image35.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21.jpg"/><Relationship Id="rId4" Type="http://schemas.openxmlformats.org/officeDocument/2006/relationships/image" Target="../media/image4.pn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2.jpeg"/><Relationship Id="rId5" Type="http://schemas.openxmlformats.org/officeDocument/2006/relationships/image" Target="../media/image5.png"/><Relationship Id="rId10" Type="http://schemas.openxmlformats.org/officeDocument/2006/relationships/image" Target="../media/image11.jpeg"/><Relationship Id="rId4" Type="http://schemas.openxmlformats.org/officeDocument/2006/relationships/image" Target="../media/image4.png"/><Relationship Id="rId9"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87.emf"/><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cstate="screen">
            <a:extLst>
              <a:ext uri="{28A0092B-C50C-407E-A947-70E740481C1C}">
                <a14:useLocalDpi xmlns:a14="http://schemas.microsoft.com/office/drawing/2010/main"/>
              </a:ext>
            </a:extLst>
          </a:blip>
          <a:stretch>
            <a:fillRect/>
          </a:stretch>
        </p:blipFill>
        <p:spPr>
          <a:xfrm>
            <a:off x="0" y="11681"/>
            <a:ext cx="4565963" cy="6826693"/>
          </a:xfrm>
          <a:prstGeom prst="rect">
            <a:avLst/>
          </a:prstGeom>
        </p:spPr>
      </p:pic>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4560678" y="366860"/>
            <a:ext cx="7414127" cy="6372768"/>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222482" y="234162"/>
            <a:ext cx="2002615" cy="1068062"/>
          </a:xfrm>
          <a:prstGeom prst="rect">
            <a:avLst/>
          </a:prstGeom>
        </p:spPr>
      </p:pic>
      <p:pic>
        <p:nvPicPr>
          <p:cNvPr id="13" name="New picture"/>
          <p:cNvPicPr/>
          <p:nvPr/>
        </p:nvPicPr>
        <p:blipFill>
          <a:blip r:embed="rId7" cstate="screen">
            <a:extLst>
              <a:ext uri="{28A0092B-C50C-407E-A947-70E740481C1C}">
                <a14:useLocalDpi xmlns:a14="http://schemas.microsoft.com/office/drawing/2010/main"/>
              </a:ext>
            </a:extLst>
          </a:blip>
          <a:stretch>
            <a:fillRect/>
          </a:stretch>
        </p:blipFill>
        <p:spPr>
          <a:xfrm>
            <a:off x="4584286" y="725727"/>
            <a:ext cx="5180098" cy="1842406"/>
          </a:xfrm>
          <a:prstGeom prst="rect">
            <a:avLst/>
          </a:prstGeom>
        </p:spPr>
      </p:pic>
      <p:pic>
        <p:nvPicPr>
          <p:cNvPr id="14" name="New picture"/>
          <p:cNvPicPr/>
          <p:nvPr/>
        </p:nvPicPr>
        <p:blipFill>
          <a:blip r:embed="rId8"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5" name="ZoneTexte 14">
            <a:extLst>
              <a:ext uri="{FF2B5EF4-FFF2-40B4-BE49-F238E27FC236}">
                <a16:creationId xmlns:a16="http://schemas.microsoft.com/office/drawing/2014/main" id="{032E8026-819B-A14D-84FE-512515C5A2C8}"/>
              </a:ext>
            </a:extLst>
          </p:cNvPr>
          <p:cNvSpPr txBox="1"/>
          <p:nvPr/>
        </p:nvSpPr>
        <p:spPr>
          <a:xfrm>
            <a:off x="4598110" y="1999107"/>
            <a:ext cx="7279111" cy="2369880"/>
          </a:xfrm>
          <a:prstGeom prst="rect">
            <a:avLst/>
          </a:prstGeom>
          <a:noFill/>
        </p:spPr>
        <p:txBody>
          <a:bodyPr wrap="square" rtlCol="0">
            <a:spAutoFit/>
          </a:bodyPr>
          <a:lstStyle/>
          <a:p>
            <a:pPr defTabSz="854324"/>
            <a:r>
              <a:rPr lang="fr-FR" sz="4000" b="1" dirty="0">
                <a:solidFill>
                  <a:prstClr val="black"/>
                </a:solidFill>
                <a:latin typeface="Century Gothic" panose="020B0502020202020204" pitchFamily="34" charset="0"/>
                <a:cs typeface="Arial" pitchFamily="34" charset="0"/>
              </a:rPr>
              <a:t>Enquête sortants CFA</a:t>
            </a:r>
          </a:p>
          <a:p>
            <a:pPr defTabSz="854324"/>
            <a:r>
              <a:rPr lang="fr-FR" sz="4000" b="1" dirty="0">
                <a:solidFill>
                  <a:prstClr val="black"/>
                </a:solidFill>
                <a:latin typeface="Century Gothic" panose="020B0502020202020204" pitchFamily="34" charset="0"/>
                <a:cs typeface="Arial" pitchFamily="34" charset="0"/>
              </a:rPr>
              <a:t>non-diplômés </a:t>
            </a:r>
          </a:p>
          <a:p>
            <a:pPr defTabSz="854324"/>
            <a:endParaRPr lang="fr-FR" sz="4000" b="1" dirty="0">
              <a:solidFill>
                <a:prstClr val="black"/>
              </a:solidFill>
              <a:latin typeface="Century Gothic" panose="020B0502020202020204" pitchFamily="34" charset="0"/>
              <a:cs typeface="Arial" pitchFamily="34" charset="0"/>
            </a:endParaRPr>
          </a:p>
          <a:p>
            <a:pPr defTabSz="854324"/>
            <a:r>
              <a:rPr lang="fr-FR" sz="2800" b="1" dirty="0">
                <a:solidFill>
                  <a:prstClr val="black"/>
                </a:solidFill>
                <a:latin typeface="Century Gothic" panose="020B0502020202020204" pitchFamily="34" charset="0"/>
                <a:cs typeface="Arial" pitchFamily="34" charset="0"/>
              </a:rPr>
              <a:t>CMA Normandie </a:t>
            </a:r>
          </a:p>
        </p:txBody>
      </p:sp>
      <p:sp>
        <p:nvSpPr>
          <p:cNvPr id="17" name="ZoneTexte 16">
            <a:extLst>
              <a:ext uri="{FF2B5EF4-FFF2-40B4-BE49-F238E27FC236}">
                <a16:creationId xmlns:a16="http://schemas.microsoft.com/office/drawing/2014/main" id="{9CC062D6-8165-9F49-8EFA-5F3EB168A743}"/>
              </a:ext>
            </a:extLst>
          </p:cNvPr>
          <p:cNvSpPr txBox="1"/>
          <p:nvPr/>
        </p:nvSpPr>
        <p:spPr>
          <a:xfrm>
            <a:off x="4629002" y="4449213"/>
            <a:ext cx="7058379" cy="1494768"/>
          </a:xfrm>
          <a:prstGeom prst="rect">
            <a:avLst/>
          </a:prstGeom>
          <a:noFill/>
        </p:spPr>
        <p:txBody>
          <a:bodyPr wrap="square" rtlCol="0">
            <a:spAutoFit/>
          </a:bodyPr>
          <a:lstStyle/>
          <a:p>
            <a:pPr defTabSz="352507" eaLnBrk="0" fontAlgn="base" hangingPunct="0">
              <a:spcBef>
                <a:spcPct val="0"/>
              </a:spcBef>
              <a:spcAft>
                <a:spcPct val="0"/>
              </a:spcAft>
            </a:pPr>
            <a:r>
              <a:rPr lang="fr-FR" sz="1139" b="1" dirty="0">
                <a:latin typeface="Century Gothic" panose="020B0502020202020204" pitchFamily="34" charset="0"/>
                <a:cs typeface="Arial" pitchFamily="34" charset="0"/>
                <a:sym typeface="Poppins"/>
              </a:rPr>
              <a:t>POT7940 - créé par Ericka HENON (Chargée d’études) et Johann Pardo ( Directeur des études)</a:t>
            </a:r>
          </a:p>
          <a:p>
            <a:pPr defTabSz="352507" eaLnBrk="0" fontAlgn="base" hangingPunct="0">
              <a:spcBef>
                <a:spcPct val="0"/>
              </a:spcBef>
              <a:spcAft>
                <a:spcPct val="0"/>
              </a:spcAft>
            </a:pPr>
            <a:endParaRPr lang="fr-FR" sz="1139" b="1" dirty="0">
              <a:latin typeface="Century Gothic" panose="020B0502020202020204" pitchFamily="34" charset="0"/>
              <a:cs typeface="Arial" pitchFamily="34" charset="0"/>
              <a:sym typeface="Poppins"/>
            </a:endParaRPr>
          </a:p>
          <a:p>
            <a:pPr defTabSz="352507" eaLnBrk="0" fontAlgn="base" hangingPunct="0">
              <a:spcBef>
                <a:spcPct val="0"/>
              </a:spcBef>
              <a:spcAft>
                <a:spcPct val="0"/>
              </a:spcAft>
            </a:pPr>
            <a:r>
              <a:rPr lang="fr-FR" sz="1139" b="1" dirty="0">
                <a:latin typeface="Century Gothic" panose="020B0502020202020204" pitchFamily="34" charset="0"/>
                <a:cs typeface="Arial" pitchFamily="34" charset="0"/>
                <a:sym typeface="Poppins"/>
              </a:rPr>
              <a:t>Le 05/06/2023 – Rapport d’étude (réalisée selon le respect de la norme ISO 20252).</a:t>
            </a:r>
          </a:p>
          <a:p>
            <a:pPr defTabSz="352507" eaLnBrk="0" fontAlgn="base" hangingPunct="0">
              <a:spcBef>
                <a:spcPct val="0"/>
              </a:spcBef>
              <a:spcAft>
                <a:spcPct val="0"/>
              </a:spcAft>
            </a:pPr>
            <a:endParaRPr lang="fr-FR" sz="1139" b="1" dirty="0">
              <a:latin typeface="Century Gothic" panose="020B0502020202020204" pitchFamily="34" charset="0"/>
              <a:cs typeface="Arial" pitchFamily="34" charset="0"/>
              <a:sym typeface="Poppins"/>
            </a:endParaRPr>
          </a:p>
          <a:p>
            <a:pPr defTabSz="352507" eaLnBrk="0" fontAlgn="base" hangingPunct="0">
              <a:spcBef>
                <a:spcPct val="0"/>
              </a:spcBef>
              <a:spcAft>
                <a:spcPct val="0"/>
              </a:spcAft>
            </a:pPr>
            <a:r>
              <a:rPr lang="fr-FR" sz="1139" b="1" dirty="0">
                <a:latin typeface="Century Gothic" panose="020B0502020202020204" pitchFamily="34" charset="0"/>
                <a:cs typeface="Arial" pitchFamily="34" charset="0"/>
                <a:sym typeface="Poppins"/>
              </a:rPr>
              <a:t>Avec le soutien méthodologique de Loïc Minouflet (Responsable de l’Observatoire de l’Artisanat)</a:t>
            </a:r>
          </a:p>
          <a:p>
            <a:pPr defTabSz="352507" eaLnBrk="0" fontAlgn="base" hangingPunct="0">
              <a:spcBef>
                <a:spcPct val="0"/>
              </a:spcBef>
              <a:spcAft>
                <a:spcPct val="0"/>
              </a:spcAft>
            </a:pPr>
            <a:endParaRPr lang="fr-FR" sz="1139" b="1" dirty="0">
              <a:latin typeface="Century Gothic" panose="020B0502020202020204" pitchFamily="34" charset="0"/>
              <a:cs typeface="Arial" pitchFamily="34" charset="0"/>
              <a:sym typeface="Poppins"/>
            </a:endParaRPr>
          </a:p>
          <a:p>
            <a:pPr defTabSz="352507" eaLnBrk="0" fontAlgn="base" hangingPunct="0">
              <a:spcBef>
                <a:spcPct val="0"/>
              </a:spcBef>
              <a:spcAft>
                <a:spcPct val="0"/>
              </a:spcAft>
            </a:pPr>
            <a:r>
              <a:rPr lang="fr-FR" sz="1139" b="1" dirty="0">
                <a:latin typeface="Century Gothic" panose="020B0502020202020204" pitchFamily="34" charset="0"/>
                <a:cs typeface="Arial" pitchFamily="34" charset="0"/>
                <a:sym typeface="Poppins"/>
              </a:rPr>
              <a:t>Avec le soutien financier et sur commande de la DREETS de Normandie, mission Pilotage technique des instances régionales Emploi-Formation</a:t>
            </a:r>
          </a:p>
        </p:txBody>
      </p:sp>
      <p:pic>
        <p:nvPicPr>
          <p:cNvPr id="18" name="Image 17">
            <a:extLst>
              <a:ext uri="{FF2B5EF4-FFF2-40B4-BE49-F238E27FC236}">
                <a16:creationId xmlns:a16="http://schemas.microsoft.com/office/drawing/2014/main" id="{81A36FFD-E59F-7643-8BA3-E5E7E396DD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52986" y="6041019"/>
            <a:ext cx="399306" cy="413466"/>
          </a:xfrm>
          <a:prstGeom prst="rect">
            <a:avLst/>
          </a:prstGeom>
        </p:spPr>
      </p:pic>
      <p:pic>
        <p:nvPicPr>
          <p:cNvPr id="20" name="Image 19">
            <a:extLst>
              <a:ext uri="{FF2B5EF4-FFF2-40B4-BE49-F238E27FC236}">
                <a16:creationId xmlns:a16="http://schemas.microsoft.com/office/drawing/2014/main" id="{CB21C932-F9C4-DE43-9B01-2768E0A19A2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3052" y="5811906"/>
            <a:ext cx="3207034" cy="671686"/>
          </a:xfrm>
          <a:prstGeom prst="rect">
            <a:avLst/>
          </a:prstGeom>
        </p:spPr>
      </p:pic>
      <p:pic>
        <p:nvPicPr>
          <p:cNvPr id="8" name="Image 7">
            <a:extLst>
              <a:ext uri="{FF2B5EF4-FFF2-40B4-BE49-F238E27FC236}">
                <a16:creationId xmlns:a16="http://schemas.microsoft.com/office/drawing/2014/main" id="{7737FDD7-F3EA-A274-7D3B-FEA7ACD54C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19" y="4644117"/>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91451594-981E-4867-84D7-F1E49599FE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1255" y="4644117"/>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9">
            <a:extLst>
              <a:ext uri="{FF2B5EF4-FFF2-40B4-BE49-F238E27FC236}">
                <a16:creationId xmlns:a16="http://schemas.microsoft.com/office/drawing/2014/main" id="{B2EBEB31-9537-4C03-8996-21E1D5FED466}"/>
              </a:ext>
            </a:extLst>
          </p:cNvPr>
          <p:cNvGraphicFramePr>
            <a:graphicFrameLocks noGrp="1"/>
          </p:cNvGraphicFramePr>
          <p:nvPr>
            <p:extLst>
              <p:ext uri="{D42A27DB-BD31-4B8C-83A1-F6EECF244321}">
                <p14:modId xmlns:p14="http://schemas.microsoft.com/office/powerpoint/2010/main" val="284125012"/>
              </p:ext>
            </p:extLst>
          </p:nvPr>
        </p:nvGraphicFramePr>
        <p:xfrm>
          <a:off x="812848" y="1551098"/>
          <a:ext cx="10575234" cy="4450080"/>
        </p:xfrm>
        <a:graphic>
          <a:graphicData uri="http://schemas.openxmlformats.org/drawingml/2006/table">
            <a:tbl>
              <a:tblPr firstRow="1" bandRow="1">
                <a:tableStyleId>{5940675A-B579-460E-94D1-54222C63F5DA}</a:tableStyleId>
              </a:tblPr>
              <a:tblGrid>
                <a:gridCol w="4903303">
                  <a:extLst>
                    <a:ext uri="{9D8B030D-6E8A-4147-A177-3AD203B41FA5}">
                      <a16:colId xmlns:a16="http://schemas.microsoft.com/office/drawing/2014/main" val="3678342364"/>
                    </a:ext>
                  </a:extLst>
                </a:gridCol>
                <a:gridCol w="2822713">
                  <a:extLst>
                    <a:ext uri="{9D8B030D-6E8A-4147-A177-3AD203B41FA5}">
                      <a16:colId xmlns:a16="http://schemas.microsoft.com/office/drawing/2014/main" val="2406340347"/>
                    </a:ext>
                  </a:extLst>
                </a:gridCol>
                <a:gridCol w="2849218">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Secteur formation</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Boucherie, charcuterie, traiteurs, poissonnerie</a:t>
                      </a:r>
                    </a:p>
                  </a:txBody>
                  <a:tcPr anchor="ctr"/>
                </a:tc>
                <a:tc>
                  <a:txBody>
                    <a:bodyPr/>
                    <a:lstStyle/>
                    <a:p>
                      <a:pPr algn="ctr"/>
                      <a:r>
                        <a:rPr lang="fr-FR" sz="1400" dirty="0">
                          <a:latin typeface="Century Gothic" panose="020B0502020202020204" pitchFamily="34" charset="0"/>
                        </a:rPr>
                        <a:t>15%</a:t>
                      </a:r>
                    </a:p>
                  </a:txBody>
                  <a:tcPr anchor="ctr"/>
                </a:tc>
                <a:tc>
                  <a:txBody>
                    <a:bodyPr/>
                    <a:lstStyle/>
                    <a:p>
                      <a:pPr algn="ctr"/>
                      <a:r>
                        <a:rPr lang="fr-FR" sz="1400" dirty="0">
                          <a:latin typeface="Century Gothic" panose="020B0502020202020204" pitchFamily="34" charset="0"/>
                        </a:rPr>
                        <a:t>12%</a:t>
                      </a:r>
                    </a:p>
                  </a:txBody>
                  <a:tcPr anchor="ctr"/>
                </a:tc>
                <a:extLst>
                  <a:ext uri="{0D108BD9-81ED-4DB2-BD59-A6C34878D82A}">
                    <a16:rowId xmlns:a16="http://schemas.microsoft.com/office/drawing/2014/main" val="3686539346"/>
                  </a:ext>
                </a:extLst>
              </a:tr>
              <a:tr h="370840">
                <a:tc>
                  <a:txBody>
                    <a:bodyPr/>
                    <a:lstStyle/>
                    <a:p>
                      <a:pPr algn="ctr"/>
                      <a:r>
                        <a:rPr lang="fr-FR" sz="1400" dirty="0">
                          <a:latin typeface="Century Gothic" panose="020B0502020202020204" pitchFamily="34" charset="0"/>
                        </a:rPr>
                        <a:t>Boulangerie, pâtisserie, chocolaterie</a:t>
                      </a:r>
                    </a:p>
                  </a:txBody>
                  <a:tcPr anchor="ctr"/>
                </a:tc>
                <a:tc>
                  <a:txBody>
                    <a:bodyPr/>
                    <a:lstStyle/>
                    <a:p>
                      <a:pPr algn="ctr"/>
                      <a:r>
                        <a:rPr lang="fr-FR" sz="1400" dirty="0">
                          <a:latin typeface="Century Gothic" panose="020B0502020202020204" pitchFamily="34" charset="0"/>
                        </a:rPr>
                        <a:t>44%</a:t>
                      </a:r>
                    </a:p>
                  </a:txBody>
                  <a:tcPr anchor="ctr"/>
                </a:tc>
                <a:tc>
                  <a:txBody>
                    <a:bodyPr/>
                    <a:lstStyle/>
                    <a:p>
                      <a:pPr algn="ctr"/>
                      <a:r>
                        <a:rPr lang="fr-FR" sz="1400" dirty="0">
                          <a:latin typeface="Century Gothic" panose="020B0502020202020204" pitchFamily="34" charset="0"/>
                        </a:rPr>
                        <a:t>47%</a:t>
                      </a:r>
                    </a:p>
                  </a:txBody>
                  <a:tcPr anchor="ctr"/>
                </a:tc>
                <a:extLst>
                  <a:ext uri="{0D108BD9-81ED-4DB2-BD59-A6C34878D82A}">
                    <a16:rowId xmlns:a16="http://schemas.microsoft.com/office/drawing/2014/main" val="2942008001"/>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Cafés, hôtels, restaurants</a:t>
                      </a:r>
                    </a:p>
                  </a:txBody>
                  <a:tcPr anchor="ctr"/>
                </a:tc>
                <a:tc>
                  <a:txBody>
                    <a:bodyPr/>
                    <a:lstStyle/>
                    <a:p>
                      <a:pPr algn="ctr"/>
                      <a:r>
                        <a:rPr lang="fr-FR" sz="1400" dirty="0">
                          <a:latin typeface="Century Gothic" panose="020B0502020202020204" pitchFamily="34" charset="0"/>
                        </a:rPr>
                        <a:t>3%</a:t>
                      </a:r>
                    </a:p>
                  </a:txBody>
                  <a:tcPr anchor="ctr"/>
                </a:tc>
                <a:tc>
                  <a:txBody>
                    <a:bodyPr/>
                    <a:lstStyle/>
                    <a:p>
                      <a:pPr algn="ctr"/>
                      <a:r>
                        <a:rPr lang="fr-FR" sz="1400" dirty="0">
                          <a:latin typeface="Century Gothic" panose="020B0502020202020204" pitchFamily="34" charset="0"/>
                        </a:rPr>
                        <a:t>1%</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Carrosserie, peinture automobile</a:t>
                      </a:r>
                    </a:p>
                  </a:txBody>
                  <a:tcPr anchor="ctr"/>
                </a:tc>
                <a:tc>
                  <a:txBody>
                    <a:bodyPr/>
                    <a:lstStyle/>
                    <a:p>
                      <a:pPr algn="ct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0%</a:t>
                      </a:r>
                    </a:p>
                  </a:txBody>
                  <a:tcPr anchor="ctr"/>
                </a:tc>
                <a:extLst>
                  <a:ext uri="{0D108BD9-81ED-4DB2-BD59-A6C34878D82A}">
                    <a16:rowId xmlns:a16="http://schemas.microsoft.com/office/drawing/2014/main" val="1663677907"/>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Coiffure, esthétique</a:t>
                      </a:r>
                    </a:p>
                  </a:txBody>
                  <a:tcPr anchor="ctr"/>
                </a:tc>
                <a:tc>
                  <a:txBody>
                    <a:bodyPr/>
                    <a:lstStyle/>
                    <a:p>
                      <a:pPr algn="ctr"/>
                      <a:r>
                        <a:rPr lang="fr-FR" sz="1400" dirty="0">
                          <a:latin typeface="Century Gothic" panose="020B0502020202020204" pitchFamily="34" charset="0"/>
                        </a:rPr>
                        <a:t>10%</a:t>
                      </a:r>
                    </a:p>
                  </a:txBody>
                  <a:tcPr anchor="ctr"/>
                </a:tc>
                <a:tc>
                  <a:txBody>
                    <a:bodyPr/>
                    <a:lstStyle/>
                    <a:p>
                      <a:pPr algn="ctr"/>
                      <a:r>
                        <a:rPr lang="fr-FR" sz="1400" dirty="0">
                          <a:latin typeface="Century Gothic" panose="020B0502020202020204" pitchFamily="34" charset="0"/>
                        </a:rPr>
                        <a:t>16%</a:t>
                      </a:r>
                    </a:p>
                  </a:txBody>
                  <a:tcPr anchor="ctr"/>
                </a:tc>
                <a:extLst>
                  <a:ext uri="{0D108BD9-81ED-4DB2-BD59-A6C34878D82A}">
                    <a16:rowId xmlns:a16="http://schemas.microsoft.com/office/drawing/2014/main" val="1309754891"/>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Commerce</a:t>
                      </a:r>
                    </a:p>
                  </a:txBody>
                  <a:tcPr anchor="ctr"/>
                </a:tc>
                <a:tc>
                  <a:txBody>
                    <a:bodyPr/>
                    <a:lstStyle/>
                    <a:p>
                      <a:pPr algn="ctr"/>
                      <a:r>
                        <a:rPr lang="fr-FR" sz="1400" dirty="0">
                          <a:latin typeface="Century Gothic" panose="020B0502020202020204" pitchFamily="34" charset="0"/>
                        </a:rPr>
                        <a:t>14%</a:t>
                      </a:r>
                    </a:p>
                  </a:txBody>
                  <a:tcPr anchor="ctr"/>
                </a:tc>
                <a:tc>
                  <a:txBody>
                    <a:bodyPr/>
                    <a:lstStyle/>
                    <a:p>
                      <a:pPr algn="ctr"/>
                      <a:r>
                        <a:rPr lang="fr-FR" sz="1400" dirty="0">
                          <a:latin typeface="Century Gothic" panose="020B0502020202020204" pitchFamily="34" charset="0"/>
                        </a:rPr>
                        <a:t>7%</a:t>
                      </a:r>
                    </a:p>
                  </a:txBody>
                  <a:tcPr anchor="ctr"/>
                </a:tc>
                <a:extLst>
                  <a:ext uri="{0D108BD9-81ED-4DB2-BD59-A6C34878D82A}">
                    <a16:rowId xmlns:a16="http://schemas.microsoft.com/office/drawing/2014/main" val="4648773"/>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Fleuristerie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0%</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Gestion de l'entreprise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2%</a:t>
                      </a:r>
                    </a:p>
                  </a:txBody>
                  <a:tcPr anchor="ctr"/>
                </a:tc>
                <a:tc>
                  <a:txBody>
                    <a:bodyPr/>
                    <a:lstStyle/>
                    <a:p>
                      <a:pPr algn="ctr"/>
                      <a:r>
                        <a:rPr lang="fr-FR" sz="1400" dirty="0">
                          <a:latin typeface="Century Gothic" panose="020B0502020202020204" pitchFamily="34" charset="0"/>
                        </a:rPr>
                        <a:t>5%</a:t>
                      </a:r>
                    </a:p>
                  </a:txBody>
                  <a:tcPr anchor="ctr"/>
                </a:tc>
                <a:extLst>
                  <a:ext uri="{0D108BD9-81ED-4DB2-BD59-A6C34878D82A}">
                    <a16:rowId xmlns:a16="http://schemas.microsoft.com/office/drawing/2014/main" val="1171880492"/>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Mécanique automobile et agricole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10%</a:t>
                      </a:r>
                    </a:p>
                  </a:txBody>
                  <a:tcPr anchor="ctr"/>
                </a:tc>
                <a:tc>
                  <a:txBody>
                    <a:bodyPr/>
                    <a:lstStyle/>
                    <a:p>
                      <a:pPr algn="ctr"/>
                      <a:r>
                        <a:rPr lang="fr-FR" sz="1400" dirty="0">
                          <a:latin typeface="Century Gothic" panose="020B0502020202020204" pitchFamily="34" charset="0"/>
                        </a:rPr>
                        <a:t>8%</a:t>
                      </a:r>
                    </a:p>
                  </a:txBody>
                  <a:tcPr anchor="ctr"/>
                </a:tc>
                <a:extLst>
                  <a:ext uri="{0D108BD9-81ED-4DB2-BD59-A6C34878D82A}">
                    <a16:rowId xmlns:a16="http://schemas.microsoft.com/office/drawing/2014/main" val="178278143"/>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Optique, soins dentaires, pharmacie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3%</a:t>
                      </a:r>
                    </a:p>
                  </a:txBody>
                  <a:tcPr anchor="ctr"/>
                </a:tc>
                <a:extLst>
                  <a:ext uri="{0D108BD9-81ED-4DB2-BD59-A6C34878D82A}">
                    <a16:rowId xmlns:a16="http://schemas.microsoft.com/office/drawing/2014/main" val="1773037950"/>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100%</a:t>
                      </a:r>
                    </a:p>
                  </a:txBody>
                  <a:tcPr anchor="ctr"/>
                </a:tc>
                <a:tc>
                  <a:txBody>
                    <a:bodyPr/>
                    <a:lstStyle/>
                    <a:p>
                      <a:pPr algn="ctr"/>
                      <a:r>
                        <a:rPr lang="fr-FR" sz="1400" dirty="0">
                          <a:latin typeface="Century Gothic" panose="020B0502020202020204" pitchFamily="34" charset="0"/>
                        </a:rPr>
                        <a:t>100%</a:t>
                      </a:r>
                    </a:p>
                  </a:txBody>
                  <a:tcPr anchor="ctr"/>
                </a:tc>
                <a:extLst>
                  <a:ext uri="{0D108BD9-81ED-4DB2-BD59-A6C34878D82A}">
                    <a16:rowId xmlns:a16="http://schemas.microsoft.com/office/drawing/2014/main" val="936519591"/>
                  </a:ext>
                </a:extLst>
              </a:tr>
            </a:tbl>
          </a:graphicData>
        </a:graphic>
      </p:graphicFrame>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78417"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0" y="6579341"/>
            <a:ext cx="12193702" cy="222513"/>
          </a:xfrm>
          <a:prstGeom prst="rect">
            <a:avLst/>
          </a:prstGeom>
        </p:spPr>
      </p:pic>
      <p:sp>
        <p:nvSpPr>
          <p:cNvPr id="7" name="ZoneTexte 6">
            <a:extLst>
              <a:ext uri="{FF2B5EF4-FFF2-40B4-BE49-F238E27FC236}">
                <a16:creationId xmlns:a16="http://schemas.microsoft.com/office/drawing/2014/main" id="{B0B5E7BA-E9EC-4514-537E-57B5BA3D6C77}"/>
              </a:ext>
            </a:extLst>
          </p:cNvPr>
          <p:cNvSpPr txBox="1"/>
          <p:nvPr/>
        </p:nvSpPr>
        <p:spPr>
          <a:xfrm>
            <a:off x="342269" y="362313"/>
            <a:ext cx="983849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Plan d’échantillonnage en pourcentage</a:t>
            </a:r>
            <a:endParaRPr lang="fr-FR" sz="2616" dirty="0">
              <a:solidFill>
                <a:prstClr val="white"/>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9391961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1504" y="11681"/>
            <a:ext cx="6141354" cy="6808893"/>
          </a:xfrm>
          <a:prstGeom prst="rect">
            <a:avLst/>
          </a:prstGeom>
        </p:spPr>
      </p:pic>
      <p:pic>
        <p:nvPicPr>
          <p:cNvPr id="4"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4"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4"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13" name="New picture"/>
          <p:cNvPicPr/>
          <p:nvPr/>
        </p:nvPicPr>
        <p:blipFill>
          <a:blip r:embed="rId5"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6"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6" name="ZoneTexte 15">
            <a:extLst>
              <a:ext uri="{FF2B5EF4-FFF2-40B4-BE49-F238E27FC236}">
                <a16:creationId xmlns:a16="http://schemas.microsoft.com/office/drawing/2014/main" id="{9ABFC54A-2761-B74E-86CF-C42F7D8E926B}"/>
              </a:ext>
            </a:extLst>
          </p:cNvPr>
          <p:cNvSpPr txBox="1"/>
          <p:nvPr/>
        </p:nvSpPr>
        <p:spPr>
          <a:xfrm>
            <a:off x="7786734" y="1318429"/>
            <a:ext cx="3954463" cy="1357551"/>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Résultats de l’étude</a:t>
            </a:r>
          </a:p>
        </p:txBody>
      </p:sp>
      <p:sp>
        <p:nvSpPr>
          <p:cNvPr id="9" name="ZoneTexte 8">
            <a:extLst>
              <a:ext uri="{FF2B5EF4-FFF2-40B4-BE49-F238E27FC236}">
                <a16:creationId xmlns:a16="http://schemas.microsoft.com/office/drawing/2014/main" id="{24B7EB24-E21A-4A4F-B0E0-E20130B9B22A}"/>
              </a:ext>
            </a:extLst>
          </p:cNvPr>
          <p:cNvSpPr txBox="1"/>
          <p:nvPr/>
        </p:nvSpPr>
        <p:spPr>
          <a:xfrm>
            <a:off x="7037886" y="1275520"/>
            <a:ext cx="740053" cy="868699"/>
          </a:xfrm>
          <a:prstGeom prst="rect">
            <a:avLst/>
          </a:prstGeom>
          <a:noFill/>
        </p:spPr>
        <p:txBody>
          <a:bodyPr wrap="square" rtlCol="0">
            <a:spAutoFit/>
          </a:bodyPr>
          <a:lstStyle/>
          <a:p>
            <a:pPr defTabSz="854324"/>
            <a:r>
              <a:rPr lang="fr-FR" sz="5045" dirty="0">
                <a:solidFill>
                  <a:prstClr val="white"/>
                </a:solidFill>
                <a:latin typeface="Century Gothic" panose="020B0502020202020204" pitchFamily="34" charset="0"/>
                <a:cs typeface="Arial" pitchFamily="34" charset="0"/>
              </a:rPr>
              <a:t>3.</a:t>
            </a:r>
          </a:p>
        </p:txBody>
      </p:sp>
      <p:sp>
        <p:nvSpPr>
          <p:cNvPr id="17" name="Text Box 1">
            <a:extLst>
              <a:ext uri="{FF2B5EF4-FFF2-40B4-BE49-F238E27FC236}">
                <a16:creationId xmlns:a16="http://schemas.microsoft.com/office/drawing/2014/main" id="{9D734CC5-64DA-5D47-A77F-0EDAAB1E07D3}"/>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11</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2" name="New picture">
            <a:extLst>
              <a:ext uri="{FF2B5EF4-FFF2-40B4-BE49-F238E27FC236}">
                <a16:creationId xmlns:a16="http://schemas.microsoft.com/office/drawing/2014/main" id="{4A0CFB91-8ABA-57ED-B61E-5DFE0DD321BD}"/>
              </a:ext>
            </a:extLst>
          </p:cNvPr>
          <p:cNvPicPr/>
          <p:nvPr/>
        </p:nvPicPr>
        <p:blipFill>
          <a:blip r:embed="rId7" cstate="screen">
            <a:extLst>
              <a:ext uri="{28A0092B-C50C-407E-A947-70E740481C1C}">
                <a14:useLocalDpi xmlns:a14="http://schemas.microsoft.com/office/drawing/2010/main"/>
              </a:ext>
            </a:extLst>
          </a:blip>
          <a:stretch>
            <a:fillRect/>
          </a:stretch>
        </p:blipFill>
        <p:spPr>
          <a:xfrm>
            <a:off x="5892765" y="251961"/>
            <a:ext cx="3204185" cy="1023559"/>
          </a:xfrm>
          <a:prstGeom prst="rect">
            <a:avLst/>
          </a:prstGeom>
        </p:spPr>
      </p:pic>
      <p:pic>
        <p:nvPicPr>
          <p:cNvPr id="12" name="Image 11" descr="Une image contenant personne, table, assiette, intérieur&#10;&#10;Description générée automatiquement">
            <a:extLst>
              <a:ext uri="{FF2B5EF4-FFF2-40B4-BE49-F238E27FC236}">
                <a16:creationId xmlns:a16="http://schemas.microsoft.com/office/drawing/2014/main" id="{F537F5B6-0012-ED60-17BD-CB0A2D32F4B8}"/>
              </a:ext>
            </a:extLst>
          </p:cNvPr>
          <p:cNvPicPr>
            <a:picLocks noChangeAspect="1"/>
          </p:cNvPicPr>
          <p:nvPr/>
        </p:nvPicPr>
        <p:blipFill>
          <a:blip r:embed="rId8"/>
          <a:stretch>
            <a:fillRect/>
          </a:stretch>
        </p:blipFill>
        <p:spPr>
          <a:xfrm>
            <a:off x="187333" y="2830761"/>
            <a:ext cx="5872122" cy="3775278"/>
          </a:xfrm>
          <a:prstGeom prst="rect">
            <a:avLst/>
          </a:prstGeom>
        </p:spPr>
      </p:pic>
      <p:pic>
        <p:nvPicPr>
          <p:cNvPr id="7" name="Image 6" descr="Une image contenant personne, intérieur, préparation&#10;&#10;Description générée automatiquement">
            <a:extLst>
              <a:ext uri="{FF2B5EF4-FFF2-40B4-BE49-F238E27FC236}">
                <a16:creationId xmlns:a16="http://schemas.microsoft.com/office/drawing/2014/main" id="{22893997-4A6D-567B-B633-68F32B4F7C95}"/>
              </a:ext>
            </a:extLst>
          </p:cNvPr>
          <p:cNvPicPr>
            <a:picLocks noChangeAspect="1"/>
          </p:cNvPicPr>
          <p:nvPr/>
        </p:nvPicPr>
        <p:blipFill>
          <a:blip r:embed="rId9"/>
          <a:stretch>
            <a:fillRect/>
          </a:stretch>
        </p:blipFill>
        <p:spPr>
          <a:xfrm>
            <a:off x="187333" y="251962"/>
            <a:ext cx="5855376" cy="3540110"/>
          </a:xfrm>
          <a:prstGeom prst="rect">
            <a:avLst/>
          </a:prstGeom>
        </p:spPr>
      </p:pic>
      <p:pic>
        <p:nvPicPr>
          <p:cNvPr id="10" name="Image 9">
            <a:extLst>
              <a:ext uri="{FF2B5EF4-FFF2-40B4-BE49-F238E27FC236}">
                <a16:creationId xmlns:a16="http://schemas.microsoft.com/office/drawing/2014/main" id="{DB817612-3416-8670-933C-3CF3BA9857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1" name="Picture 2" descr="Directions régionales de l'économie, de l'emploi, du travail ...">
            <a:extLst>
              <a:ext uri="{FF2B5EF4-FFF2-40B4-BE49-F238E27FC236}">
                <a16:creationId xmlns:a16="http://schemas.microsoft.com/office/drawing/2014/main" id="{92E9997E-2EA1-5E63-581A-9E1047CFA2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90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0646" y="191604"/>
            <a:ext cx="6141354" cy="6423240"/>
          </a:xfrm>
          <a:prstGeom prst="rect">
            <a:avLst/>
          </a:prstGeom>
        </p:spPr>
      </p:pic>
      <p:sp>
        <p:nvSpPr>
          <p:cNvPr id="8" name="ZoneTexte 7">
            <a:extLst>
              <a:ext uri="{FF2B5EF4-FFF2-40B4-BE49-F238E27FC236}">
                <a16:creationId xmlns:a16="http://schemas.microsoft.com/office/drawing/2014/main" id="{81EB4F13-47A9-5732-54DA-F26DF6DD32B8}"/>
              </a:ext>
            </a:extLst>
          </p:cNvPr>
          <p:cNvSpPr txBox="1"/>
          <p:nvPr/>
        </p:nvSpPr>
        <p:spPr>
          <a:xfrm>
            <a:off x="6528783" y="1318429"/>
            <a:ext cx="3978971" cy="1357551"/>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Profil des</a:t>
            </a:r>
          </a:p>
          <a:p>
            <a:pPr defTabSz="854324"/>
            <a:r>
              <a:rPr lang="fr-FR" sz="4111" dirty="0">
                <a:solidFill>
                  <a:prstClr val="white"/>
                </a:solidFill>
                <a:latin typeface="Century Gothic" panose="020B0502020202020204" pitchFamily="34" charset="0"/>
                <a:cs typeface="Arial" pitchFamily="34" charset="0"/>
              </a:rPr>
              <a:t>sortants</a:t>
            </a:r>
          </a:p>
        </p:txBody>
      </p:sp>
      <p:pic>
        <p:nvPicPr>
          <p:cNvPr id="14" name="New picture">
            <a:extLst>
              <a:ext uri="{FF2B5EF4-FFF2-40B4-BE49-F238E27FC236}">
                <a16:creationId xmlns:a16="http://schemas.microsoft.com/office/drawing/2014/main" id="{DE508DCA-DC2E-8666-A089-2DD492CC6906}"/>
              </a:ext>
            </a:extLst>
          </p:cNvPr>
          <p:cNvPicPr/>
          <p:nvPr/>
        </p:nvPicPr>
        <p:blipFill>
          <a:blip r:embed="rId3"/>
          <a:stretch>
            <a:fillRect/>
          </a:stretch>
        </p:blipFill>
        <p:spPr>
          <a:xfrm>
            <a:off x="151288" y="162968"/>
            <a:ext cx="6034548" cy="6435071"/>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4262751" y="251961"/>
            <a:ext cx="3204185" cy="1023559"/>
          </a:xfrm>
          <a:prstGeom prst="rect">
            <a:avLst/>
          </a:prstGeom>
        </p:spPr>
      </p:pic>
      <p:pic>
        <p:nvPicPr>
          <p:cNvPr id="15" name="New picture"/>
          <p:cNvPicPr/>
          <p:nvPr/>
        </p:nvPicPr>
        <p:blipFill>
          <a:blip r:embed="rId7"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7" name="Text Box 1">
            <a:extLst>
              <a:ext uri="{FF2B5EF4-FFF2-40B4-BE49-F238E27FC236}">
                <a16:creationId xmlns:a16="http://schemas.microsoft.com/office/drawing/2014/main" id="{4F453C36-1257-CB48-8BF7-EE5C7DB6B14E}"/>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12</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9" name="Image 8">
            <a:extLst>
              <a:ext uri="{FF2B5EF4-FFF2-40B4-BE49-F238E27FC236}">
                <a16:creationId xmlns:a16="http://schemas.microsoft.com/office/drawing/2014/main" id="{C9003250-F06C-1B24-52DE-C9E4FF0D11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51A4B6CC-7CC3-D91B-22A3-9616982C6C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3170099"/>
          </a:xfrm>
          <a:prstGeom prst="rect">
            <a:avLst/>
          </a:prstGeom>
          <a:noFill/>
        </p:spPr>
        <p:txBody>
          <a:bodyPr wrap="square" rtlCol="0">
            <a:spAutoFit/>
          </a:bodyPr>
          <a:lstStyle/>
          <a:p>
            <a:pPr algn="just"/>
            <a:r>
              <a:rPr lang="fr-FR" sz="2000" b="0" i="0" u="none" strike="noStrike" baseline="0" dirty="0">
                <a:latin typeface="CenturyGothic"/>
              </a:rPr>
              <a:t>Concernant les questions de ciblage, tous les répondants de l’étude ont confirmé avoir suivi une formation au sein du CFA indiqué dans la base de données. Concernant la formation suivie, deux répondants ont indiqué avoir suivi une formation différente de celle citée.</a:t>
            </a:r>
          </a:p>
          <a:p>
            <a:pPr algn="just"/>
            <a:endParaRPr lang="fr-FR" sz="2000" b="0" i="0" u="none" strike="noStrike" baseline="0" dirty="0">
              <a:latin typeface="CenturyGothic"/>
            </a:endParaRPr>
          </a:p>
          <a:p>
            <a:pPr algn="just"/>
            <a:r>
              <a:rPr lang="fr-FR" sz="2000" b="0" i="0" u="none" strike="noStrike" baseline="0" dirty="0">
                <a:latin typeface="CenturyGothic"/>
              </a:rPr>
              <a:t>Conformément au plan d’échantillonnage, la majorité des répondants a suivi une formation afin d’obtenir un diplôme de niveau 3 et près de 50% ont suivi une formation dans le secteur de la boulangerie, pâtisserie, chocolaterie. Il est possible</a:t>
            </a:r>
          </a:p>
          <a:p>
            <a:pPr algn="just"/>
            <a:r>
              <a:rPr lang="fr-FR" sz="2000" b="0" i="0" u="none" strike="noStrike" baseline="0" dirty="0">
                <a:latin typeface="CenturyGothic"/>
              </a:rPr>
              <a:t>de constater une sur-représentation des sortants ayant effectué leur formation au campus du département du Calvados et une sous-représentation des sortants ayant effectué une formation dans le domaine du commerce.</a:t>
            </a:r>
            <a:endParaRPr lang="fr-FR" sz="2000" dirty="0"/>
          </a:p>
        </p:txBody>
      </p:sp>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7460166"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Profil des sortants</a:t>
            </a:r>
            <a:endParaRPr lang="fr-FR" sz="2800" dirty="0"/>
          </a:p>
        </p:txBody>
      </p:sp>
    </p:spTree>
    <p:extLst>
      <p:ext uri="{BB962C8B-B14F-4D97-AF65-F5344CB8AC3E}">
        <p14:creationId xmlns:p14="http://schemas.microsoft.com/office/powerpoint/2010/main" val="30490124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78417"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712150" y="1061794"/>
            <a:ext cx="5473815" cy="2590049"/>
          </a:xfrm>
          <a:prstGeom prst="rect">
            <a:avLst/>
          </a:prstGeom>
        </p:spPr>
      </p:pic>
      <p:pic>
        <p:nvPicPr>
          <p:cNvPr id="11" name="New picture"/>
          <p:cNvPicPr/>
          <p:nvPr/>
        </p:nvPicPr>
        <p:blipFill>
          <a:blip r:embed="rId8"/>
          <a:stretch>
            <a:fillRect/>
          </a:stretch>
        </p:blipFill>
        <p:spPr>
          <a:xfrm>
            <a:off x="0" y="6597140"/>
            <a:ext cx="12193702" cy="222513"/>
          </a:xfrm>
          <a:prstGeom prst="rect">
            <a:avLst/>
          </a:prstGeom>
        </p:spPr>
      </p:pic>
      <p:sp>
        <p:nvSpPr>
          <p:cNvPr id="13" name="ZoneTexte 12">
            <a:extLst>
              <a:ext uri="{FF2B5EF4-FFF2-40B4-BE49-F238E27FC236}">
                <a16:creationId xmlns:a16="http://schemas.microsoft.com/office/drawing/2014/main" id="{347E5126-6181-A0DF-CCE9-0A442DA24494}"/>
              </a:ext>
            </a:extLst>
          </p:cNvPr>
          <p:cNvSpPr txBox="1"/>
          <p:nvPr/>
        </p:nvSpPr>
        <p:spPr>
          <a:xfrm>
            <a:off x="228158" y="247602"/>
            <a:ext cx="11821716"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La majorité des répondants a suivi une formation afin d’obtenir un diplôme de niveau 3 et près de 50% ont suivi une formation dans le secteur de la boulangerie, pâtisserie, chocolaterie. </a:t>
            </a:r>
          </a:p>
        </p:txBody>
      </p:sp>
      <p:pic>
        <p:nvPicPr>
          <p:cNvPr id="2050" name="Picture 2">
            <a:extLst>
              <a:ext uri="{FF2B5EF4-FFF2-40B4-BE49-F238E27FC236}">
                <a16:creationId xmlns:a16="http://schemas.microsoft.com/office/drawing/2014/main" id="{47D5C6EA-6EA8-3908-1495-14EA20CB13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1276" y="1061794"/>
            <a:ext cx="5850993" cy="5365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73540F2-4DDF-4350-0FBD-6E6BA51D44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63" y="3651843"/>
            <a:ext cx="5613702" cy="2756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0646" y="191604"/>
            <a:ext cx="6141354" cy="6423240"/>
          </a:xfrm>
          <a:prstGeom prst="rect">
            <a:avLst/>
          </a:prstGeom>
        </p:spPr>
      </p:pic>
      <p:sp>
        <p:nvSpPr>
          <p:cNvPr id="9" name="ZoneTexte 8">
            <a:extLst>
              <a:ext uri="{FF2B5EF4-FFF2-40B4-BE49-F238E27FC236}">
                <a16:creationId xmlns:a16="http://schemas.microsoft.com/office/drawing/2014/main" id="{D563C29D-EBE9-A542-B347-821755F40B9E}"/>
              </a:ext>
            </a:extLst>
          </p:cNvPr>
          <p:cNvSpPr txBox="1"/>
          <p:nvPr/>
        </p:nvSpPr>
        <p:spPr>
          <a:xfrm>
            <a:off x="6528783" y="1318429"/>
            <a:ext cx="3978971" cy="1990160"/>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Formation </a:t>
            </a:r>
          </a:p>
          <a:p>
            <a:pPr defTabSz="854324"/>
            <a:r>
              <a:rPr lang="fr-FR" sz="4111" dirty="0">
                <a:solidFill>
                  <a:prstClr val="white"/>
                </a:solidFill>
                <a:latin typeface="Century Gothic" panose="020B0502020202020204" pitchFamily="34" charset="0"/>
                <a:cs typeface="Arial" pitchFamily="34" charset="0"/>
              </a:rPr>
              <a:t>et diplôme obtenu</a:t>
            </a:r>
          </a:p>
        </p:txBody>
      </p:sp>
      <p:pic>
        <p:nvPicPr>
          <p:cNvPr id="14" name="New picture">
            <a:extLst>
              <a:ext uri="{FF2B5EF4-FFF2-40B4-BE49-F238E27FC236}">
                <a16:creationId xmlns:a16="http://schemas.microsoft.com/office/drawing/2014/main" id="{DE508DCA-DC2E-8666-A089-2DD492CC6906}"/>
              </a:ext>
            </a:extLst>
          </p:cNvPr>
          <p:cNvPicPr/>
          <p:nvPr/>
        </p:nvPicPr>
        <p:blipFill>
          <a:blip r:embed="rId3"/>
          <a:stretch>
            <a:fillRect/>
          </a:stretch>
        </p:blipFill>
        <p:spPr>
          <a:xfrm>
            <a:off x="151288" y="162968"/>
            <a:ext cx="6034548" cy="6435071"/>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4262751" y="251961"/>
            <a:ext cx="3204185" cy="1023559"/>
          </a:xfrm>
          <a:prstGeom prst="rect">
            <a:avLst/>
          </a:prstGeom>
        </p:spPr>
      </p:pic>
      <p:pic>
        <p:nvPicPr>
          <p:cNvPr id="13" name="New picture"/>
          <p:cNvPicPr/>
          <p:nvPr/>
        </p:nvPicPr>
        <p:blipFill>
          <a:blip r:embed="rId7"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8"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7" name="Text Box 1">
            <a:extLst>
              <a:ext uri="{FF2B5EF4-FFF2-40B4-BE49-F238E27FC236}">
                <a16:creationId xmlns:a16="http://schemas.microsoft.com/office/drawing/2014/main" id="{4F453C36-1257-CB48-8BF7-EE5C7DB6B14E}"/>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15</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8" name="Image 7">
            <a:extLst>
              <a:ext uri="{FF2B5EF4-FFF2-40B4-BE49-F238E27FC236}">
                <a16:creationId xmlns:a16="http://schemas.microsoft.com/office/drawing/2014/main" id="{8425BC8B-C536-26A2-3F5E-1720447114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80052931-DF56-93B0-ED2A-FE8FD18C43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298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4093428"/>
          </a:xfrm>
          <a:prstGeom prst="rect">
            <a:avLst/>
          </a:prstGeom>
          <a:noFill/>
        </p:spPr>
        <p:txBody>
          <a:bodyPr wrap="square" rtlCol="0">
            <a:spAutoFit/>
          </a:bodyPr>
          <a:lstStyle/>
          <a:p>
            <a:pPr algn="just"/>
            <a:r>
              <a:rPr lang="fr-FR" sz="2000" b="0" i="0" u="none" strike="noStrike" baseline="0" dirty="0">
                <a:latin typeface="CenturyGothic"/>
              </a:rPr>
              <a:t>70% des sortants interrogés n’ont pas obtenu leur diplôme et 14% de façon partielle. Parmi ces derniers 52% ont seulement validé la pratique professionnelle, 24% la partie théorique et 24% ne sont pas en mesure de se prononcer.</a:t>
            </a:r>
          </a:p>
          <a:p>
            <a:pPr algn="just"/>
            <a:endParaRPr lang="fr-FR" sz="2000" b="0" i="0" u="none" strike="noStrike" baseline="0" dirty="0">
              <a:latin typeface="CenturyGothic"/>
            </a:endParaRPr>
          </a:p>
          <a:p>
            <a:pPr algn="just"/>
            <a:r>
              <a:rPr lang="fr-FR" sz="2000" b="0" i="0" u="none" strike="noStrike" baseline="0" dirty="0">
                <a:latin typeface="CenturyGothic"/>
              </a:rPr>
              <a:t>Parmi les 84% de sortants n’ayant pas obtenu leur diplôme, 89% n’ont pas repassé leur diplôme, 9% ont repassé l’examen avec succès et 2% sans obtenir leur diplôme. Afin de repasser le diplôme, 57% des répondants ont repris une formation et 43% se sont inscrits en candidature libre, aucun n’a eu recours à la VAE. Les sortants n’ayant pas obtenu leur diplôme sont 37% à s’être réorientés principalement dans les secteurs du commerce, du bâtiment et de l’hôtellerie et restauration. 43% ont effectué une formation afin de réaliser cette réorientation parmi ceux-ci 58% ont obtenu un diplôme.</a:t>
            </a:r>
          </a:p>
          <a:p>
            <a:pPr algn="just"/>
            <a:endParaRPr lang="fr-FR" sz="2000" b="0" i="0" u="none" strike="noStrike" baseline="0" dirty="0">
              <a:latin typeface="CenturyGothic"/>
            </a:endParaRPr>
          </a:p>
          <a:p>
            <a:pPr algn="just"/>
            <a:r>
              <a:rPr lang="fr-FR" sz="2000" b="0" i="0" u="none" strike="noStrike" baseline="0" dirty="0">
                <a:latin typeface="CenturyGothic"/>
              </a:rPr>
              <a:t>Parmi les sortants ayant obtenu leur diplôme, 39% ont continué à se former principalement dans les domaines de la boulangerie et pâtisserie.</a:t>
            </a:r>
            <a:endParaRPr lang="fr-FR" sz="2000" dirty="0"/>
          </a:p>
        </p:txBody>
      </p:sp>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7460166"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Formation et diplôme obtenu</a:t>
            </a:r>
            <a:endParaRPr lang="fr-FR" sz="2800" dirty="0"/>
          </a:p>
        </p:txBody>
      </p:sp>
    </p:spTree>
    <p:extLst>
      <p:ext uri="{BB962C8B-B14F-4D97-AF65-F5344CB8AC3E}">
        <p14:creationId xmlns:p14="http://schemas.microsoft.com/office/powerpoint/2010/main" val="30391027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6113798" y="1177485"/>
            <a:ext cx="5500517" cy="4156539"/>
          </a:xfrm>
          <a:prstGeom prst="rect">
            <a:avLst/>
          </a:prstGeom>
        </p:spPr>
      </p:pic>
      <p:pic>
        <p:nvPicPr>
          <p:cNvPr id="9" name="New picture"/>
          <p:cNvPicPr/>
          <p:nvPr/>
        </p:nvPicPr>
        <p:blipFill>
          <a:blip r:embed="rId8"/>
          <a:stretch>
            <a:fillRect/>
          </a:stretch>
        </p:blipFill>
        <p:spPr>
          <a:xfrm>
            <a:off x="427165" y="1186384"/>
            <a:ext cx="5500517" cy="3017274"/>
          </a:xfrm>
          <a:prstGeom prst="rect">
            <a:avLst/>
          </a:prstGeom>
        </p:spPr>
      </p:pic>
      <p:pic>
        <p:nvPicPr>
          <p:cNvPr id="10" name="New picture"/>
          <p:cNvPicPr/>
          <p:nvPr/>
        </p:nvPicPr>
        <p:blipFill>
          <a:blip r:embed="rId9"/>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18F94254-C4C3-8728-3221-85ABDC41F9DD}"/>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70% des sortants interrogés n’ont pas obtenu leur diplôme et 14% de façon partielle. </a:t>
            </a:r>
          </a:p>
          <a:p>
            <a:pPr defTabSz="854324"/>
            <a:r>
              <a:rPr lang="fr-FR" sz="2000" dirty="0">
                <a:solidFill>
                  <a:prstClr val="white"/>
                </a:solidFill>
                <a:latin typeface="Century Gothic" panose="020B0502020202020204" pitchFamily="34" charset="0"/>
                <a:cs typeface="Arial" pitchFamily="34" charset="0"/>
              </a:rPr>
              <a:t>Parmi ces derniers 52% ont seulement validé la pratique professionnelle. </a:t>
            </a:r>
          </a:p>
        </p:txBody>
      </p:sp>
      <p:sp>
        <p:nvSpPr>
          <p:cNvPr id="7" name="ZoneTexte 6">
            <a:extLst>
              <a:ext uri="{FF2B5EF4-FFF2-40B4-BE49-F238E27FC236}">
                <a16:creationId xmlns:a16="http://schemas.microsoft.com/office/drawing/2014/main" id="{125F3171-4A06-1E54-0EF0-695FAE35E116}"/>
              </a:ext>
            </a:extLst>
          </p:cNvPr>
          <p:cNvSpPr txBox="1"/>
          <p:nvPr/>
        </p:nvSpPr>
        <p:spPr>
          <a:xfrm>
            <a:off x="901767" y="5401674"/>
            <a:ext cx="5133124" cy="276999"/>
          </a:xfrm>
          <a:prstGeom prst="rect">
            <a:avLst/>
          </a:prstGeom>
          <a:noFill/>
        </p:spPr>
        <p:txBody>
          <a:bodyPr wrap="square" rtlCol="0">
            <a:spAutoFit/>
          </a:bodyPr>
          <a:lstStyle/>
          <a:p>
            <a:r>
              <a:rPr lang="fr-FR" sz="1200" dirty="0">
                <a:latin typeface="Century Gothic" panose="020B0502020202020204" pitchFamily="34" charset="0"/>
              </a:rPr>
              <a:t>Base : tous</a:t>
            </a:r>
          </a:p>
        </p:txBody>
      </p:sp>
      <p:sp>
        <p:nvSpPr>
          <p:cNvPr id="12" name="ZoneTexte 11">
            <a:extLst>
              <a:ext uri="{FF2B5EF4-FFF2-40B4-BE49-F238E27FC236}">
                <a16:creationId xmlns:a16="http://schemas.microsoft.com/office/drawing/2014/main" id="{5F64543E-D3C0-D26C-11D6-929639AE7BFA}"/>
              </a:ext>
            </a:extLst>
          </p:cNvPr>
          <p:cNvSpPr txBox="1"/>
          <p:nvPr/>
        </p:nvSpPr>
        <p:spPr>
          <a:xfrm>
            <a:off x="6175905" y="5401674"/>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ayant validé partiellement leur diplôme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427165" y="1186384"/>
            <a:ext cx="5500517" cy="3017274"/>
          </a:xfrm>
          <a:prstGeom prst="rect">
            <a:avLst/>
          </a:prstGeom>
        </p:spPr>
      </p:pic>
      <p:pic>
        <p:nvPicPr>
          <p:cNvPr id="10" name="New picture"/>
          <p:cNvPicPr/>
          <p:nvPr/>
        </p:nvPicPr>
        <p:blipFill>
          <a:blip r:embed="rId8"/>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33D62F03-1145-B9D3-DDDD-EB163CDD63D7}"/>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Seuls 11% des sortants n’ayant pas obtenu leur diplôme ont essayé de le repasser.</a:t>
            </a:r>
          </a:p>
          <a:p>
            <a:pPr defTabSz="854324"/>
            <a:r>
              <a:rPr lang="fr-FR" sz="2000" dirty="0">
                <a:solidFill>
                  <a:prstClr val="white"/>
                </a:solidFill>
                <a:latin typeface="Century Gothic" panose="020B0502020202020204" pitchFamily="34" charset="0"/>
                <a:cs typeface="Arial" pitchFamily="34" charset="0"/>
              </a:rPr>
              <a:t>Pour ce faire 57% ont repris une formation et 43% se sont inscrits en candidat libre.</a:t>
            </a:r>
          </a:p>
        </p:txBody>
      </p:sp>
      <p:pic>
        <p:nvPicPr>
          <p:cNvPr id="4098" name="Picture 2">
            <a:extLst>
              <a:ext uri="{FF2B5EF4-FFF2-40B4-BE49-F238E27FC236}">
                <a16:creationId xmlns:a16="http://schemas.microsoft.com/office/drawing/2014/main" id="{E56C9CE8-29DE-D478-943D-76180BB307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1324" y="1186384"/>
            <a:ext cx="4907276" cy="370824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372866A3-25C2-13A9-0CB4-7D1E9A558B22}"/>
              </a:ext>
            </a:extLst>
          </p:cNvPr>
          <p:cNvSpPr txBox="1"/>
          <p:nvPr/>
        </p:nvSpPr>
        <p:spPr>
          <a:xfrm>
            <a:off x="978132" y="4850635"/>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n’ayant pas obtenu leur diplôme </a:t>
            </a:r>
          </a:p>
        </p:txBody>
      </p:sp>
      <p:sp>
        <p:nvSpPr>
          <p:cNvPr id="13" name="ZoneTexte 12">
            <a:extLst>
              <a:ext uri="{FF2B5EF4-FFF2-40B4-BE49-F238E27FC236}">
                <a16:creationId xmlns:a16="http://schemas.microsoft.com/office/drawing/2014/main" id="{E87C8F38-0CEE-D916-E6F7-9ABE621B5046}"/>
              </a:ext>
            </a:extLst>
          </p:cNvPr>
          <p:cNvSpPr txBox="1"/>
          <p:nvPr/>
        </p:nvSpPr>
        <p:spPr>
          <a:xfrm>
            <a:off x="6733465" y="4850635"/>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ayant repassé leur diplôme</a:t>
            </a:r>
          </a:p>
        </p:txBody>
      </p:sp>
      <p:sp>
        <p:nvSpPr>
          <p:cNvPr id="7" name="ZoneTexte 6">
            <a:extLst>
              <a:ext uri="{FF2B5EF4-FFF2-40B4-BE49-F238E27FC236}">
                <a16:creationId xmlns:a16="http://schemas.microsoft.com/office/drawing/2014/main" id="{51517E9C-FDC5-3C2D-F30A-7AE85EB2EF02}"/>
              </a:ext>
            </a:extLst>
          </p:cNvPr>
          <p:cNvSpPr txBox="1"/>
          <p:nvPr/>
        </p:nvSpPr>
        <p:spPr>
          <a:xfrm>
            <a:off x="7910917" y="5576488"/>
            <a:ext cx="2602095" cy="276999"/>
          </a:xfrm>
          <a:prstGeom prst="rect">
            <a:avLst/>
          </a:prstGeom>
          <a:noFill/>
          <a:ln>
            <a:solidFill>
              <a:schemeClr val="tx1"/>
            </a:solidFill>
          </a:ln>
        </p:spPr>
        <p:txBody>
          <a:bodyPr wrap="square" rtlCol="0">
            <a:spAutoFit/>
          </a:bodyPr>
          <a:lstStyle/>
          <a:p>
            <a:pPr algn="ctr"/>
            <a:r>
              <a:rPr lang="fr-FR" sz="1200" dirty="0">
                <a:latin typeface="Century Gothic" panose="020B0502020202020204" pitchFamily="34" charset="0"/>
              </a:rPr>
              <a:t>Attention effectifs faibles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427165" y="1186384"/>
            <a:ext cx="5500517" cy="3017274"/>
          </a:xfrm>
          <a:prstGeom prst="rect">
            <a:avLst/>
          </a:prstGeom>
        </p:spPr>
      </p:pic>
      <p:pic>
        <p:nvPicPr>
          <p:cNvPr id="10" name="New picture"/>
          <p:cNvPicPr/>
          <p:nvPr/>
        </p:nvPicPr>
        <p:blipFill>
          <a:blip r:embed="rId8"/>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3005EC49-59C9-8193-B5D4-DEB4383B27BB}"/>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37% des répondants n’ayant pas obtenu leur diplôme se sont réorientés principalement </a:t>
            </a:r>
          </a:p>
          <a:p>
            <a:pPr defTabSz="854324"/>
            <a:r>
              <a:rPr lang="fr-FR" sz="2000" dirty="0">
                <a:solidFill>
                  <a:prstClr val="white"/>
                </a:solidFill>
                <a:latin typeface="Century Gothic" panose="020B0502020202020204" pitchFamily="34" charset="0"/>
                <a:cs typeface="Arial" pitchFamily="34" charset="0"/>
              </a:rPr>
              <a:t>dans les secteurs du commerce, du bâtiment et de l’hôtellerie et restauration.  </a:t>
            </a:r>
          </a:p>
        </p:txBody>
      </p:sp>
      <p:pic>
        <p:nvPicPr>
          <p:cNvPr id="12" name="New picture">
            <a:extLst>
              <a:ext uri="{FF2B5EF4-FFF2-40B4-BE49-F238E27FC236}">
                <a16:creationId xmlns:a16="http://schemas.microsoft.com/office/drawing/2014/main" id="{75CBCD3B-CC45-EF1C-2A2C-FFEEBF77DFA0}"/>
              </a:ext>
            </a:extLst>
          </p:cNvPr>
          <p:cNvPicPr/>
          <p:nvPr/>
        </p:nvPicPr>
        <p:blipFill>
          <a:blip r:embed="rId9"/>
          <a:stretch>
            <a:fillRect/>
          </a:stretch>
        </p:blipFill>
        <p:spPr>
          <a:xfrm>
            <a:off x="5927682" y="1168095"/>
            <a:ext cx="6031708" cy="5392526"/>
          </a:xfrm>
          <a:prstGeom prst="rect">
            <a:avLst/>
          </a:prstGeom>
        </p:spPr>
      </p:pic>
      <p:sp>
        <p:nvSpPr>
          <p:cNvPr id="13" name="ZoneTexte 12">
            <a:extLst>
              <a:ext uri="{FF2B5EF4-FFF2-40B4-BE49-F238E27FC236}">
                <a16:creationId xmlns:a16="http://schemas.microsoft.com/office/drawing/2014/main" id="{BA0D4A74-772F-03A2-89BF-33616118BE7A}"/>
              </a:ext>
            </a:extLst>
          </p:cNvPr>
          <p:cNvSpPr txBox="1"/>
          <p:nvPr/>
        </p:nvSpPr>
        <p:spPr>
          <a:xfrm>
            <a:off x="792887" y="4382399"/>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n’ayant pas obtenu leur diplôme </a:t>
            </a:r>
          </a:p>
        </p:txBody>
      </p:sp>
      <p:sp>
        <p:nvSpPr>
          <p:cNvPr id="14" name="ZoneTexte 13">
            <a:extLst>
              <a:ext uri="{FF2B5EF4-FFF2-40B4-BE49-F238E27FC236}">
                <a16:creationId xmlns:a16="http://schemas.microsoft.com/office/drawing/2014/main" id="{565EAE35-355F-42DE-8E7D-39818926CCEA}"/>
              </a:ext>
            </a:extLst>
          </p:cNvPr>
          <p:cNvSpPr txBox="1"/>
          <p:nvPr/>
        </p:nvSpPr>
        <p:spPr>
          <a:xfrm>
            <a:off x="6834723" y="6560621"/>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s’étant réorientés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cstate="screen">
            <a:extLst>
              <a:ext uri="{28A0092B-C50C-407E-A947-70E740481C1C}">
                <a14:useLocalDpi xmlns:a14="http://schemas.microsoft.com/office/drawing/2010/main"/>
              </a:ext>
            </a:extLst>
          </a:blip>
          <a:stretch>
            <a:fillRect/>
          </a:stretch>
        </p:blipFill>
        <p:spPr>
          <a:xfrm>
            <a:off x="0" y="11681"/>
            <a:ext cx="5384811" cy="3382194"/>
          </a:xfrm>
          <a:prstGeom prst="rect">
            <a:avLst/>
          </a:prstGeom>
        </p:spPr>
      </p:pic>
      <p:pic>
        <p:nvPicPr>
          <p:cNvPr id="4"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4"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7"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8" name="New picture"/>
          <p:cNvPicPr/>
          <p:nvPr/>
        </p:nvPicPr>
        <p:blipFill>
          <a:blip r:embed="rId6" cstate="screen">
            <a:extLst>
              <a:ext uri="{28A0092B-C50C-407E-A947-70E740481C1C}">
                <a14:useLocalDpi xmlns:a14="http://schemas.microsoft.com/office/drawing/2010/main"/>
              </a:ext>
            </a:extLst>
          </a:blip>
          <a:stretch>
            <a:fillRect/>
          </a:stretch>
        </p:blipFill>
        <p:spPr>
          <a:xfrm>
            <a:off x="3274931" y="251961"/>
            <a:ext cx="2687955" cy="898951"/>
          </a:xfrm>
          <a:prstGeom prst="rect">
            <a:avLst/>
          </a:prstGeom>
        </p:spPr>
      </p:pic>
      <p:pic>
        <p:nvPicPr>
          <p:cNvPr id="11" name="New picture"/>
          <p:cNvPicPr/>
          <p:nvPr/>
        </p:nvPicPr>
        <p:blipFill>
          <a:blip r:embed="rId7" cstate="screen">
            <a:extLst>
              <a:ext uri="{28A0092B-C50C-407E-A947-70E740481C1C}">
                <a14:useLocalDpi xmlns:a14="http://schemas.microsoft.com/office/drawing/2010/main"/>
              </a:ext>
            </a:extLst>
          </a:blip>
          <a:stretch>
            <a:fillRect/>
          </a:stretch>
        </p:blipFill>
        <p:spPr>
          <a:xfrm>
            <a:off x="4882893" y="3037432"/>
            <a:ext cx="2919368" cy="712041"/>
          </a:xfrm>
          <a:prstGeom prst="rect">
            <a:avLst/>
          </a:prstGeom>
        </p:spPr>
      </p:pic>
      <p:pic>
        <p:nvPicPr>
          <p:cNvPr id="14" name="New picture"/>
          <p:cNvPicPr/>
          <p:nvPr/>
        </p:nvPicPr>
        <p:blipFill>
          <a:blip r:embed="rId8" cstate="screen">
            <a:extLst>
              <a:ext uri="{28A0092B-C50C-407E-A947-70E740481C1C}">
                <a14:useLocalDpi xmlns:a14="http://schemas.microsoft.com/office/drawing/2010/main"/>
              </a:ext>
            </a:extLst>
          </a:blip>
          <a:stretch>
            <a:fillRect/>
          </a:stretch>
        </p:blipFill>
        <p:spPr>
          <a:xfrm>
            <a:off x="4971885" y="3037432"/>
            <a:ext cx="3818320" cy="712041"/>
          </a:xfrm>
          <a:prstGeom prst="rect">
            <a:avLst/>
          </a:prstGeom>
        </p:spPr>
      </p:pic>
      <p:sp>
        <p:nvSpPr>
          <p:cNvPr id="17" name="ZoneTexte 16">
            <a:extLst>
              <a:ext uri="{FF2B5EF4-FFF2-40B4-BE49-F238E27FC236}">
                <a16:creationId xmlns:a16="http://schemas.microsoft.com/office/drawing/2014/main" id="{023C0139-6040-9E4E-9A4A-07E0E995B0D1}"/>
              </a:ext>
            </a:extLst>
          </p:cNvPr>
          <p:cNvSpPr txBox="1"/>
          <p:nvPr/>
        </p:nvSpPr>
        <p:spPr>
          <a:xfrm>
            <a:off x="4891066" y="3847891"/>
            <a:ext cx="3626926" cy="1242904"/>
          </a:xfrm>
          <a:prstGeom prst="rect">
            <a:avLst/>
          </a:prstGeom>
          <a:noFill/>
        </p:spPr>
        <p:txBody>
          <a:bodyPr wrap="square" rtlCol="0">
            <a:spAutoFit/>
          </a:bodyPr>
          <a:lstStyle/>
          <a:p>
            <a:pPr marL="320371" indent="-320371" defTabSz="854324">
              <a:buFont typeface="+mj-lt"/>
              <a:buAutoNum type="arabicPeriod"/>
            </a:pPr>
            <a:r>
              <a:rPr lang="fr-FR" sz="1869" dirty="0">
                <a:solidFill>
                  <a:prstClr val="black"/>
                </a:solidFill>
                <a:latin typeface="Century Gothic" panose="020B0502020202020204" pitchFamily="34" charset="0"/>
                <a:cs typeface="Arial" pitchFamily="34" charset="0"/>
              </a:rPr>
              <a:t>Objectifs de l’étude </a:t>
            </a:r>
          </a:p>
          <a:p>
            <a:pPr marL="320371" indent="-320371" defTabSz="854324">
              <a:buFont typeface="+mj-lt"/>
              <a:buAutoNum type="arabicPeriod"/>
            </a:pPr>
            <a:r>
              <a:rPr lang="fr-FR" sz="1869" dirty="0">
                <a:solidFill>
                  <a:prstClr val="black"/>
                </a:solidFill>
                <a:latin typeface="Century Gothic" panose="020B0502020202020204" pitchFamily="34" charset="0"/>
                <a:cs typeface="Arial" pitchFamily="34" charset="0"/>
              </a:rPr>
              <a:t>Méthodologie de l’étude</a:t>
            </a:r>
          </a:p>
          <a:p>
            <a:pPr marL="320371" indent="-320371" defTabSz="854324">
              <a:buFont typeface="+mj-lt"/>
              <a:buAutoNum type="arabicPeriod"/>
            </a:pPr>
            <a:r>
              <a:rPr lang="fr-FR" sz="1869" dirty="0">
                <a:solidFill>
                  <a:prstClr val="black"/>
                </a:solidFill>
                <a:latin typeface="Century Gothic" panose="020B0502020202020204" pitchFamily="34" charset="0"/>
                <a:cs typeface="Arial" pitchFamily="34" charset="0"/>
              </a:rPr>
              <a:t>Résultats de l’étude </a:t>
            </a:r>
          </a:p>
          <a:p>
            <a:pPr marL="320371" indent="-320371" defTabSz="854324">
              <a:buFont typeface="+mj-lt"/>
              <a:buAutoNum type="arabicPeriod"/>
            </a:pPr>
            <a:r>
              <a:rPr lang="fr-FR" sz="1869" dirty="0">
                <a:solidFill>
                  <a:prstClr val="black"/>
                </a:solidFill>
                <a:latin typeface="Century Gothic" panose="020B0502020202020204" pitchFamily="34" charset="0"/>
                <a:cs typeface="Arial" pitchFamily="34" charset="0"/>
              </a:rPr>
              <a:t>Conclusion </a:t>
            </a:r>
          </a:p>
        </p:txBody>
      </p:sp>
      <p:pic>
        <p:nvPicPr>
          <p:cNvPr id="20" name="Image 19">
            <a:extLst>
              <a:ext uri="{FF2B5EF4-FFF2-40B4-BE49-F238E27FC236}">
                <a16:creationId xmlns:a16="http://schemas.microsoft.com/office/drawing/2014/main" id="{38B71DDB-8691-F043-B75D-EC3757AC31D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56810" y="5755847"/>
            <a:ext cx="3220343" cy="674473"/>
          </a:xfrm>
          <a:prstGeom prst="rect">
            <a:avLst/>
          </a:prstGeom>
        </p:spPr>
      </p:pic>
      <p:pic>
        <p:nvPicPr>
          <p:cNvPr id="15" name="Image 14">
            <a:extLst>
              <a:ext uri="{FF2B5EF4-FFF2-40B4-BE49-F238E27FC236}">
                <a16:creationId xmlns:a16="http://schemas.microsoft.com/office/drawing/2014/main" id="{8B7860C9-7ECE-49BB-1C33-2FA644AB0CDD}"/>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557123" y="4016377"/>
            <a:ext cx="1524000" cy="1524000"/>
          </a:xfrm>
          <a:prstGeom prst="rect">
            <a:avLst/>
          </a:prstGeom>
        </p:spPr>
      </p:pic>
      <p:pic>
        <p:nvPicPr>
          <p:cNvPr id="1026" name="Picture 2" descr="Directions régionales de l'économie, de l'emploi, du travail ...">
            <a:extLst>
              <a:ext uri="{FF2B5EF4-FFF2-40B4-BE49-F238E27FC236}">
                <a16:creationId xmlns:a16="http://schemas.microsoft.com/office/drawing/2014/main" id="{3FE475A0-D147-86BB-CAB0-3F371417019C}"/>
              </a:ext>
            </a:extLst>
          </p:cNvPr>
          <p:cNvPicPr>
            <a:picLocks noChangeAspect="1" noChangeArrowheads="1"/>
          </p:cNvPicPr>
          <p:nvPr/>
        </p:nvPicPr>
        <p:blipFill>
          <a:blip r:embed="rId11">
            <a:lum bright="70000" contrast="-70000"/>
            <a:extLst>
              <a:ext uri="{28A0092B-C50C-407E-A947-70E740481C1C}">
                <a14:useLocalDpi xmlns:a14="http://schemas.microsoft.com/office/drawing/2010/main" val="0"/>
              </a:ext>
            </a:extLst>
          </a:blip>
          <a:srcRect/>
          <a:stretch>
            <a:fillRect/>
          </a:stretch>
        </p:blipFill>
        <p:spPr bwMode="auto">
          <a:xfrm>
            <a:off x="2309443" y="4028277"/>
            <a:ext cx="1653822"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6202791" y="1177485"/>
            <a:ext cx="5500517" cy="3017274"/>
          </a:xfrm>
          <a:prstGeom prst="rect">
            <a:avLst/>
          </a:prstGeom>
        </p:spPr>
      </p:pic>
      <p:pic>
        <p:nvPicPr>
          <p:cNvPr id="9" name="New picture"/>
          <p:cNvPicPr/>
          <p:nvPr/>
        </p:nvPicPr>
        <p:blipFill>
          <a:blip r:embed="rId8"/>
          <a:stretch>
            <a:fillRect/>
          </a:stretch>
        </p:blipFill>
        <p:spPr>
          <a:xfrm>
            <a:off x="427165" y="1186384"/>
            <a:ext cx="5500517" cy="3017274"/>
          </a:xfrm>
          <a:prstGeom prst="rect">
            <a:avLst/>
          </a:prstGeom>
        </p:spPr>
      </p:pic>
      <p:pic>
        <p:nvPicPr>
          <p:cNvPr id="10" name="New picture"/>
          <p:cNvPicPr/>
          <p:nvPr/>
        </p:nvPicPr>
        <p:blipFill>
          <a:blip r:embed="rId9"/>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D9256ABB-3F6E-4738-DF6F-CB91E4A585B7}"/>
              </a:ext>
            </a:extLst>
          </p:cNvPr>
          <p:cNvSpPr txBox="1"/>
          <p:nvPr/>
        </p:nvSpPr>
        <p:spPr>
          <a:xfrm>
            <a:off x="1343868" y="4399307"/>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s’étant réorientés </a:t>
            </a:r>
          </a:p>
        </p:txBody>
      </p:sp>
      <p:sp>
        <p:nvSpPr>
          <p:cNvPr id="12" name="ZoneTexte 11">
            <a:extLst>
              <a:ext uri="{FF2B5EF4-FFF2-40B4-BE49-F238E27FC236}">
                <a16:creationId xmlns:a16="http://schemas.microsoft.com/office/drawing/2014/main" id="{D94D6BAB-3CE7-72D5-E253-2BBE440107DF}"/>
              </a:ext>
            </a:extLst>
          </p:cNvPr>
          <p:cNvSpPr txBox="1"/>
          <p:nvPr/>
        </p:nvSpPr>
        <p:spPr>
          <a:xfrm>
            <a:off x="7096966" y="4399307"/>
            <a:ext cx="5133124" cy="461665"/>
          </a:xfrm>
          <a:prstGeom prst="rect">
            <a:avLst/>
          </a:prstGeom>
          <a:noFill/>
        </p:spPr>
        <p:txBody>
          <a:bodyPr wrap="square" rtlCol="0">
            <a:spAutoFit/>
          </a:bodyPr>
          <a:lstStyle/>
          <a:p>
            <a:r>
              <a:rPr lang="fr-FR" sz="1200" dirty="0">
                <a:latin typeface="Century Gothic" panose="020B0502020202020204" pitchFamily="34" charset="0"/>
              </a:rPr>
              <a:t>Base : sortants s’étant réorientés et ayant suivi une </a:t>
            </a:r>
          </a:p>
          <a:p>
            <a:r>
              <a:rPr lang="fr-FR" sz="1200" dirty="0">
                <a:latin typeface="Century Gothic" panose="020B0502020202020204" pitchFamily="34" charset="0"/>
              </a:rPr>
              <a:t>formation afin d’exercer le métier</a:t>
            </a:r>
          </a:p>
        </p:txBody>
      </p:sp>
      <p:sp>
        <p:nvSpPr>
          <p:cNvPr id="13" name="ZoneTexte 12">
            <a:extLst>
              <a:ext uri="{FF2B5EF4-FFF2-40B4-BE49-F238E27FC236}">
                <a16:creationId xmlns:a16="http://schemas.microsoft.com/office/drawing/2014/main" id="{4A8B4F5F-38F2-F156-B062-926326CFF2E4}"/>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43% ont effectué une formation afin de réaliser cette réorientation parmi ceux-ci 58% </a:t>
            </a:r>
          </a:p>
          <a:p>
            <a:pPr defTabSz="854324"/>
            <a:r>
              <a:rPr lang="fr-FR" sz="2000" dirty="0">
                <a:solidFill>
                  <a:prstClr val="white"/>
                </a:solidFill>
                <a:latin typeface="Century Gothic" panose="020B0502020202020204" pitchFamily="34" charset="0"/>
                <a:cs typeface="Arial" pitchFamily="34" charset="0"/>
              </a:rPr>
              <a:t>ont obtenu un diplôme. </a:t>
            </a:r>
          </a:p>
        </p:txBody>
      </p:sp>
      <p:sp>
        <p:nvSpPr>
          <p:cNvPr id="7" name="ZoneTexte 6">
            <a:extLst>
              <a:ext uri="{FF2B5EF4-FFF2-40B4-BE49-F238E27FC236}">
                <a16:creationId xmlns:a16="http://schemas.microsoft.com/office/drawing/2014/main" id="{F6453DDE-255F-653E-6A91-05536709A7D7}"/>
              </a:ext>
            </a:extLst>
          </p:cNvPr>
          <p:cNvSpPr txBox="1"/>
          <p:nvPr/>
        </p:nvSpPr>
        <p:spPr>
          <a:xfrm>
            <a:off x="7791486" y="5194975"/>
            <a:ext cx="2602095" cy="276999"/>
          </a:xfrm>
          <a:prstGeom prst="rect">
            <a:avLst/>
          </a:prstGeom>
          <a:noFill/>
          <a:ln>
            <a:solidFill>
              <a:schemeClr val="tx1"/>
            </a:solidFill>
          </a:ln>
        </p:spPr>
        <p:txBody>
          <a:bodyPr wrap="square" rtlCol="0">
            <a:spAutoFit/>
          </a:bodyPr>
          <a:lstStyle/>
          <a:p>
            <a:pPr algn="ctr"/>
            <a:r>
              <a:rPr lang="fr-FR" sz="1200" dirty="0">
                <a:latin typeface="Century Gothic" panose="020B0502020202020204" pitchFamily="34" charset="0"/>
              </a:rPr>
              <a:t>Attention effectifs faibles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427165" y="1139788"/>
            <a:ext cx="5500517" cy="3017274"/>
          </a:xfrm>
          <a:prstGeom prst="rect">
            <a:avLst/>
          </a:prstGeom>
        </p:spPr>
      </p:pic>
      <p:pic>
        <p:nvPicPr>
          <p:cNvPr id="10" name="New picture"/>
          <p:cNvPicPr/>
          <p:nvPr/>
        </p:nvPicPr>
        <p:blipFill>
          <a:blip r:embed="rId8"/>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8AB4E0C0-E689-1326-4F68-0E735D29BA3B}"/>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Parmi les sortants ayant obtenu leur diplôme 39% ont continué à se former </a:t>
            </a:r>
          </a:p>
          <a:p>
            <a:pPr defTabSz="854324"/>
            <a:r>
              <a:rPr lang="fr-FR" sz="2000" dirty="0">
                <a:solidFill>
                  <a:prstClr val="white"/>
                </a:solidFill>
                <a:latin typeface="Century Gothic" panose="020B0502020202020204" pitchFamily="34" charset="0"/>
                <a:cs typeface="Arial" pitchFamily="34" charset="0"/>
              </a:rPr>
              <a:t>principalement dans les domaines de la boulangerie et pâtisserie.  </a:t>
            </a:r>
          </a:p>
        </p:txBody>
      </p:sp>
      <p:sp>
        <p:nvSpPr>
          <p:cNvPr id="12" name="Flèche courbée vers le haut 11">
            <a:extLst>
              <a:ext uri="{FF2B5EF4-FFF2-40B4-BE49-F238E27FC236}">
                <a16:creationId xmlns:a16="http://schemas.microsoft.com/office/drawing/2014/main" id="{8EDACE7A-719B-A0EA-CABD-FFEE8727B586}"/>
              </a:ext>
            </a:extLst>
          </p:cNvPr>
          <p:cNvSpPr/>
          <p:nvPr/>
        </p:nvSpPr>
        <p:spPr>
          <a:xfrm rot="4731696">
            <a:off x="7545484" y="5840785"/>
            <a:ext cx="443926" cy="336473"/>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ZoneTexte 12">
            <a:extLst>
              <a:ext uri="{FF2B5EF4-FFF2-40B4-BE49-F238E27FC236}">
                <a16:creationId xmlns:a16="http://schemas.microsoft.com/office/drawing/2014/main" id="{A5E9BE2F-2EAB-5FBB-FA34-EAAC523B6490}"/>
              </a:ext>
            </a:extLst>
          </p:cNvPr>
          <p:cNvSpPr txBox="1"/>
          <p:nvPr/>
        </p:nvSpPr>
        <p:spPr>
          <a:xfrm>
            <a:off x="7851606" y="5854371"/>
            <a:ext cx="3617033" cy="307777"/>
          </a:xfrm>
          <a:prstGeom prst="rect">
            <a:avLst/>
          </a:prstGeom>
          <a:noFill/>
        </p:spPr>
        <p:txBody>
          <a:bodyPr wrap="square" rtlCol="0">
            <a:spAutoFit/>
          </a:bodyPr>
          <a:lstStyle/>
          <a:p>
            <a:pPr algn="ctr"/>
            <a:r>
              <a:rPr lang="fr-FR" sz="1400" i="1" dirty="0">
                <a:latin typeface="Century Gothic" panose="020B0502020202020204" pitchFamily="34" charset="0"/>
              </a:rPr>
              <a:t>« Une mention complémentaire »</a:t>
            </a:r>
          </a:p>
        </p:txBody>
      </p:sp>
      <p:pic>
        <p:nvPicPr>
          <p:cNvPr id="7172" name="Picture 4">
            <a:extLst>
              <a:ext uri="{FF2B5EF4-FFF2-40B4-BE49-F238E27FC236}">
                <a16:creationId xmlns:a16="http://schemas.microsoft.com/office/drawing/2014/main" id="{6003B389-7F2D-67D4-D430-B9B8DE63E7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139788"/>
            <a:ext cx="5372639" cy="472897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008FEACD-D6B2-A736-4D72-38A8B3BF4577}"/>
              </a:ext>
            </a:extLst>
          </p:cNvPr>
          <p:cNvSpPr txBox="1"/>
          <p:nvPr/>
        </p:nvSpPr>
        <p:spPr>
          <a:xfrm>
            <a:off x="7851605" y="6157991"/>
            <a:ext cx="3617033" cy="307777"/>
          </a:xfrm>
          <a:prstGeom prst="rect">
            <a:avLst/>
          </a:prstGeom>
          <a:noFill/>
        </p:spPr>
        <p:txBody>
          <a:bodyPr wrap="square" rtlCol="0">
            <a:spAutoFit/>
          </a:bodyPr>
          <a:lstStyle/>
          <a:p>
            <a:pPr algn="ctr"/>
            <a:r>
              <a:rPr lang="fr-FR" sz="1400" i="1" dirty="0">
                <a:latin typeface="Century Gothic" panose="020B0502020202020204" pitchFamily="34" charset="0"/>
              </a:rPr>
              <a:t>« Auto-formation contactologie »</a:t>
            </a:r>
          </a:p>
        </p:txBody>
      </p:sp>
      <p:sp>
        <p:nvSpPr>
          <p:cNvPr id="15" name="ZoneTexte 14">
            <a:extLst>
              <a:ext uri="{FF2B5EF4-FFF2-40B4-BE49-F238E27FC236}">
                <a16:creationId xmlns:a16="http://schemas.microsoft.com/office/drawing/2014/main" id="{23F51F25-A4AB-1966-A9B9-C34814240158}"/>
              </a:ext>
            </a:extLst>
          </p:cNvPr>
          <p:cNvSpPr txBox="1"/>
          <p:nvPr/>
        </p:nvSpPr>
        <p:spPr>
          <a:xfrm>
            <a:off x="1669331" y="4399307"/>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ayant obtenu leur diplôme</a:t>
            </a:r>
          </a:p>
        </p:txBody>
      </p:sp>
      <p:sp>
        <p:nvSpPr>
          <p:cNvPr id="16" name="ZoneTexte 15">
            <a:extLst>
              <a:ext uri="{FF2B5EF4-FFF2-40B4-BE49-F238E27FC236}">
                <a16:creationId xmlns:a16="http://schemas.microsoft.com/office/drawing/2014/main" id="{85FBEF5C-5B75-81BE-CE65-2EBA68327456}"/>
              </a:ext>
            </a:extLst>
          </p:cNvPr>
          <p:cNvSpPr txBox="1"/>
          <p:nvPr/>
        </p:nvSpPr>
        <p:spPr>
          <a:xfrm>
            <a:off x="6246571" y="6552097"/>
            <a:ext cx="5945429" cy="276999"/>
          </a:xfrm>
          <a:prstGeom prst="rect">
            <a:avLst/>
          </a:prstGeom>
          <a:noFill/>
        </p:spPr>
        <p:txBody>
          <a:bodyPr wrap="square" rtlCol="0">
            <a:spAutoFit/>
          </a:bodyPr>
          <a:lstStyle/>
          <a:p>
            <a:r>
              <a:rPr lang="fr-FR" sz="1200" dirty="0">
                <a:latin typeface="Century Gothic" panose="020B0502020202020204" pitchFamily="34" charset="0"/>
              </a:rPr>
              <a:t>Base : sortants ayant obtenu leur diplôme et ayant continué à se former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0646" y="191604"/>
            <a:ext cx="6141354" cy="6423240"/>
          </a:xfrm>
          <a:prstGeom prst="rect">
            <a:avLst/>
          </a:prstGeom>
        </p:spPr>
      </p:pic>
      <p:sp>
        <p:nvSpPr>
          <p:cNvPr id="8" name="ZoneTexte 7">
            <a:extLst>
              <a:ext uri="{FF2B5EF4-FFF2-40B4-BE49-F238E27FC236}">
                <a16:creationId xmlns:a16="http://schemas.microsoft.com/office/drawing/2014/main" id="{A747A89B-E438-66D6-D5FB-DCA4D37720C3}"/>
              </a:ext>
            </a:extLst>
          </p:cNvPr>
          <p:cNvSpPr txBox="1"/>
          <p:nvPr/>
        </p:nvSpPr>
        <p:spPr>
          <a:xfrm>
            <a:off x="6528783" y="1318429"/>
            <a:ext cx="3978971" cy="1990160"/>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Situation</a:t>
            </a:r>
          </a:p>
          <a:p>
            <a:pPr defTabSz="854324"/>
            <a:r>
              <a:rPr lang="fr-FR" sz="4111" dirty="0">
                <a:solidFill>
                  <a:prstClr val="white"/>
                </a:solidFill>
                <a:latin typeface="Century Gothic" panose="020B0502020202020204" pitchFamily="34" charset="0"/>
                <a:cs typeface="Arial" pitchFamily="34" charset="0"/>
              </a:rPr>
              <a:t>professionnelle</a:t>
            </a:r>
          </a:p>
          <a:p>
            <a:pPr defTabSz="854324"/>
            <a:r>
              <a:rPr lang="fr-FR" sz="4111" dirty="0">
                <a:solidFill>
                  <a:prstClr val="white"/>
                </a:solidFill>
                <a:latin typeface="Century Gothic" panose="020B0502020202020204" pitchFamily="34" charset="0"/>
                <a:cs typeface="Arial" pitchFamily="34" charset="0"/>
              </a:rPr>
              <a:t>à date </a:t>
            </a:r>
          </a:p>
        </p:txBody>
      </p:sp>
      <p:pic>
        <p:nvPicPr>
          <p:cNvPr id="14" name="New picture">
            <a:extLst>
              <a:ext uri="{FF2B5EF4-FFF2-40B4-BE49-F238E27FC236}">
                <a16:creationId xmlns:a16="http://schemas.microsoft.com/office/drawing/2014/main" id="{DE508DCA-DC2E-8666-A089-2DD492CC6906}"/>
              </a:ext>
            </a:extLst>
          </p:cNvPr>
          <p:cNvPicPr/>
          <p:nvPr/>
        </p:nvPicPr>
        <p:blipFill>
          <a:blip r:embed="rId3"/>
          <a:stretch>
            <a:fillRect/>
          </a:stretch>
        </p:blipFill>
        <p:spPr>
          <a:xfrm>
            <a:off x="151288" y="162968"/>
            <a:ext cx="6034548" cy="6435071"/>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4262751" y="251961"/>
            <a:ext cx="3204185" cy="1023559"/>
          </a:xfrm>
          <a:prstGeom prst="rect">
            <a:avLst/>
          </a:prstGeom>
        </p:spPr>
      </p:pic>
      <p:pic>
        <p:nvPicPr>
          <p:cNvPr id="13" name="New picture"/>
          <p:cNvPicPr/>
          <p:nvPr/>
        </p:nvPicPr>
        <p:blipFill>
          <a:blip r:embed="rId7"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8"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7" name="Text Box 1">
            <a:extLst>
              <a:ext uri="{FF2B5EF4-FFF2-40B4-BE49-F238E27FC236}">
                <a16:creationId xmlns:a16="http://schemas.microsoft.com/office/drawing/2014/main" id="{4F453C36-1257-CB48-8BF7-EE5C7DB6B14E}"/>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22</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9" name="Image 8">
            <a:extLst>
              <a:ext uri="{FF2B5EF4-FFF2-40B4-BE49-F238E27FC236}">
                <a16:creationId xmlns:a16="http://schemas.microsoft.com/office/drawing/2014/main" id="{36E37943-D704-91C5-2771-B4F4D71187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3163264D-B05E-7A4B-B39A-17BEEE0FA1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8198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5355312"/>
          </a:xfrm>
          <a:prstGeom prst="rect">
            <a:avLst/>
          </a:prstGeom>
          <a:noFill/>
        </p:spPr>
        <p:txBody>
          <a:bodyPr wrap="square" rtlCol="0">
            <a:spAutoFit/>
          </a:bodyPr>
          <a:lstStyle/>
          <a:p>
            <a:pPr algn="just"/>
            <a:r>
              <a:rPr lang="fr-FR" sz="1800" b="0" i="0" u="none" strike="noStrike" baseline="0" dirty="0">
                <a:latin typeface="CenturyGothic"/>
              </a:rPr>
              <a:t>74% des sortants interrogés sont en emploi, 12% sans emploi et 9% sont en formation.</a:t>
            </a:r>
          </a:p>
          <a:p>
            <a:pPr algn="just"/>
            <a:endParaRPr lang="fr-FR" dirty="0">
              <a:latin typeface="CenturyGothic"/>
            </a:endParaRPr>
          </a:p>
          <a:p>
            <a:pPr algn="just"/>
            <a:r>
              <a:rPr lang="fr-FR" dirty="0">
                <a:latin typeface="CenturyGothic"/>
              </a:rPr>
              <a:t>Parmi les sortants en emploi :</a:t>
            </a:r>
            <a:endParaRPr lang="fr-FR" sz="1800" b="0" i="0" u="none" strike="noStrike" baseline="0" dirty="0">
              <a:latin typeface="CenturyGothic"/>
            </a:endParaRPr>
          </a:p>
          <a:p>
            <a:pPr marL="285750" indent="-285750" algn="just">
              <a:buFont typeface="Arial" panose="020B0604020202020204" pitchFamily="34" charset="0"/>
              <a:buChar char="•"/>
            </a:pPr>
            <a:r>
              <a:rPr lang="fr-FR" sz="1800" b="0" i="0" u="none" strike="noStrike" baseline="0" dirty="0">
                <a:latin typeface="CenturyGothic"/>
              </a:rPr>
              <a:t>82% sont en CDI, 7% en CDD long de plus de 6 mois, 4% en CDD court de moins de 6 mois et 8% en contrat d’intérim ;</a:t>
            </a:r>
          </a:p>
          <a:p>
            <a:pPr marL="285750" indent="-285750" algn="just">
              <a:buFont typeface="Arial" panose="020B0604020202020204" pitchFamily="34" charset="0"/>
              <a:buChar char="•"/>
            </a:pPr>
            <a:r>
              <a:rPr lang="fr-FR" sz="1800" b="0" i="0" u="none" strike="noStrike" baseline="0" dirty="0">
                <a:latin typeface="CenturyGothic"/>
              </a:rPr>
              <a:t>68% occupent leur poste depuis plus d’un an et 15% depuis plus de 6 mois mais moins d’un an. 95% des sortants ayant un emploi sont à temps plein ;</a:t>
            </a:r>
          </a:p>
          <a:p>
            <a:pPr marL="285750" indent="-285750" algn="just">
              <a:buFont typeface="Arial" panose="020B0604020202020204" pitchFamily="34" charset="0"/>
              <a:buChar char="•"/>
            </a:pPr>
            <a:r>
              <a:rPr lang="fr-FR" sz="1800" b="0" i="0" u="none" strike="noStrike" baseline="0" dirty="0">
                <a:latin typeface="CenturyGothic"/>
              </a:rPr>
              <a:t>53% occupent un emploi correspondant à la formation suivie au sein du CFA.</a:t>
            </a:r>
          </a:p>
          <a:p>
            <a:pPr algn="just"/>
            <a:endParaRPr lang="fr-FR" sz="1800" b="0" i="0" u="none" strike="noStrike" baseline="0" dirty="0">
              <a:latin typeface="CenturyGothic"/>
            </a:endParaRPr>
          </a:p>
          <a:p>
            <a:pPr algn="just"/>
            <a:r>
              <a:rPr lang="fr-FR" sz="1800" b="0" i="0" u="none" strike="noStrike" baseline="0" dirty="0">
                <a:latin typeface="CenturyGothic"/>
              </a:rPr>
              <a:t>Parmi les sortants sans emploie ou n’étant pas en CDI à date :</a:t>
            </a:r>
          </a:p>
          <a:p>
            <a:pPr marL="285750" indent="-285750" algn="just">
              <a:buFont typeface="Arial" panose="020B0604020202020204" pitchFamily="34" charset="0"/>
              <a:buChar char="•"/>
            </a:pPr>
            <a:r>
              <a:rPr lang="fr-FR" sz="1800" b="0" i="0" u="none" strike="noStrike" baseline="0" dirty="0">
                <a:latin typeface="CenturyGothic"/>
              </a:rPr>
              <a:t>Une majorité déclare accumuler des emplois précaires ou alterner des périodes d’emploi et de chômage ;</a:t>
            </a:r>
          </a:p>
          <a:p>
            <a:pPr marL="285750" indent="-285750" algn="just">
              <a:buFont typeface="Arial" panose="020B0604020202020204" pitchFamily="34" charset="0"/>
              <a:buChar char="•"/>
            </a:pPr>
            <a:r>
              <a:rPr lang="fr-FR" sz="1800" b="0" i="0" u="none" strike="noStrike" baseline="0" dirty="0">
                <a:latin typeface="CenturyGothic"/>
              </a:rPr>
              <a:t>Seuls 27% déclarent avoir des difficultés à trouver un emploi correspondant à leur formation initiale ;</a:t>
            </a:r>
          </a:p>
          <a:p>
            <a:pPr algn="just"/>
            <a:endParaRPr lang="fr-FR" dirty="0">
              <a:latin typeface="CenturyGothic"/>
            </a:endParaRPr>
          </a:p>
          <a:p>
            <a:pPr algn="just"/>
            <a:r>
              <a:rPr lang="fr-FR" sz="1800" b="0" i="0" u="none" strike="noStrike" baseline="0" dirty="0">
                <a:latin typeface="CenturyGothic"/>
              </a:rPr>
              <a:t>84% des répondants déclarent souhaiter se former tout au long de leur parcours professionnel. Seuls 36% envisagent de se reconvertir professionnellement.</a:t>
            </a:r>
          </a:p>
          <a:p>
            <a:pPr algn="just"/>
            <a:endParaRPr lang="fr-FR" dirty="0">
              <a:latin typeface="CenturyGothic"/>
            </a:endParaRPr>
          </a:p>
          <a:p>
            <a:pPr algn="just"/>
            <a:r>
              <a:rPr lang="fr-FR" sz="1800" b="0" i="0" u="none" strike="noStrike" baseline="0" dirty="0">
                <a:latin typeface="CenturyGothic"/>
              </a:rPr>
              <a:t>Parmi les sortants en CDI ou CDD long, 82% indiquent souhaiter évoluer professionnellement dans leur poste actuel. Environ un tiers des sortants diplômés souhaitent acquérir un diplôme de niveau supérieur. En effet, 14% des sortants ayant obtenu leur diplôme sont tout à fait d’accord avec l’affirmation suivante « je souhaite acquérir un diplôme de niveau supérieur » et 17% sont plutôt d’accord avec celle-ci.</a:t>
            </a:r>
          </a:p>
        </p:txBody>
      </p:sp>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7460166"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Situation professionnelle à date</a:t>
            </a:r>
            <a:endParaRPr lang="fr-FR" sz="2800" dirty="0"/>
          </a:p>
        </p:txBody>
      </p:sp>
    </p:spTree>
    <p:extLst>
      <p:ext uri="{BB962C8B-B14F-4D97-AF65-F5344CB8AC3E}">
        <p14:creationId xmlns:p14="http://schemas.microsoft.com/office/powerpoint/2010/main" val="9406353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7460166"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Situation professionnelle à date</a:t>
            </a:r>
            <a:endParaRPr lang="fr-FR" sz="2800" dirty="0"/>
          </a:p>
        </p:txBody>
      </p:sp>
      <p:sp>
        <p:nvSpPr>
          <p:cNvPr id="7" name="ZoneTexte 6">
            <a:extLst>
              <a:ext uri="{FF2B5EF4-FFF2-40B4-BE49-F238E27FC236}">
                <a16:creationId xmlns:a16="http://schemas.microsoft.com/office/drawing/2014/main" id="{FAC27B1B-5FB1-6653-E48F-4710200B5FEB}"/>
              </a:ext>
            </a:extLst>
          </p:cNvPr>
          <p:cNvSpPr txBox="1"/>
          <p:nvPr/>
        </p:nvSpPr>
        <p:spPr>
          <a:xfrm>
            <a:off x="457200" y="1247822"/>
            <a:ext cx="11277600" cy="2031325"/>
          </a:xfrm>
          <a:prstGeom prst="rect">
            <a:avLst/>
          </a:prstGeom>
          <a:noFill/>
        </p:spPr>
        <p:txBody>
          <a:bodyPr wrap="square" rtlCol="0">
            <a:spAutoFit/>
          </a:bodyPr>
          <a:lstStyle/>
          <a:p>
            <a:pPr algn="just"/>
            <a:r>
              <a:rPr lang="fr-FR" sz="1800" b="0" i="0" u="none" strike="noStrike" baseline="0" dirty="0">
                <a:latin typeface="CenturyGothic"/>
              </a:rPr>
              <a:t>Moins d’un quart des sortants non diplômés souhaitent valider leur diplôme. Parmi les sortants n’ayant pas obtenu leur diplôme en CFA, seuls 14% sont tout à fait d’accord avec l’item suivant : </a:t>
            </a:r>
            <a:r>
              <a:rPr lang="fr-FR" sz="1800" b="0" i="1" u="none" strike="noStrike" baseline="0" dirty="0">
                <a:latin typeface="CenturyGothic-Italic"/>
              </a:rPr>
              <a:t>« je souhaite valider mon diplôme non obtenu en CFA » </a:t>
            </a:r>
            <a:r>
              <a:rPr lang="fr-FR" sz="1800" b="0" i="0" u="none" strike="noStrike" baseline="0" dirty="0">
                <a:latin typeface="CenturyGothic"/>
              </a:rPr>
              <a:t>et 8% sont plutôt d’accord avec cette affirmation.</a:t>
            </a:r>
          </a:p>
          <a:p>
            <a:pPr algn="just"/>
            <a:endParaRPr lang="fr-FR" sz="1800" b="0" i="0" u="none" strike="noStrike" baseline="0" dirty="0">
              <a:latin typeface="CenturyGothic"/>
            </a:endParaRPr>
          </a:p>
          <a:p>
            <a:pPr algn="just"/>
            <a:r>
              <a:rPr lang="fr-FR" sz="1800" b="0" i="0" u="none" strike="noStrike" baseline="0" dirty="0">
                <a:latin typeface="CenturyGothic"/>
              </a:rPr>
              <a:t>86% des sortants souhaitant valider leur diplôme non obtenu en CFA ou souhaitant acquérir un diplôme de niveau supérieur et étant en CDI, CDD long ou ayant créer leur entreprise ou travaillant sur un projet de création ou de reprise</a:t>
            </a:r>
          </a:p>
          <a:p>
            <a:pPr algn="just"/>
            <a:r>
              <a:rPr lang="fr-FR" sz="1800" b="0" i="0" u="none" strike="noStrike" baseline="0" dirty="0">
                <a:latin typeface="CenturyGothic"/>
              </a:rPr>
              <a:t>déclarent que cette validation est en adéquation avec le métier exercé ou envisagé.</a:t>
            </a:r>
            <a:endParaRPr lang="fr-FR" sz="2000" dirty="0"/>
          </a:p>
        </p:txBody>
      </p:sp>
    </p:spTree>
    <p:extLst>
      <p:ext uri="{BB962C8B-B14F-4D97-AF65-F5344CB8AC3E}">
        <p14:creationId xmlns:p14="http://schemas.microsoft.com/office/powerpoint/2010/main" val="377034773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rotWithShape="1">
          <a:blip r:embed="rId7"/>
          <a:srcRect b="91374"/>
          <a:stretch/>
        </p:blipFill>
        <p:spPr>
          <a:xfrm>
            <a:off x="6343059" y="1309545"/>
            <a:ext cx="5500517" cy="417656"/>
          </a:xfrm>
          <a:prstGeom prst="rect">
            <a:avLst/>
          </a:prstGeom>
        </p:spPr>
      </p:pic>
      <p:pic>
        <p:nvPicPr>
          <p:cNvPr id="10" name="New picture"/>
          <p:cNvPicPr/>
          <p:nvPr/>
        </p:nvPicPr>
        <p:blipFill>
          <a:blip r:embed="rId8"/>
          <a:stretch>
            <a:fillRect/>
          </a:stretch>
        </p:blipFill>
        <p:spPr>
          <a:xfrm>
            <a:off x="0" y="6579341"/>
            <a:ext cx="12193702" cy="222513"/>
          </a:xfrm>
          <a:prstGeom prst="rect">
            <a:avLst/>
          </a:prstGeom>
        </p:spPr>
      </p:pic>
      <p:pic>
        <p:nvPicPr>
          <p:cNvPr id="12" name="New picture">
            <a:extLst>
              <a:ext uri="{FF2B5EF4-FFF2-40B4-BE49-F238E27FC236}">
                <a16:creationId xmlns:a16="http://schemas.microsoft.com/office/drawing/2014/main" id="{7F56F47E-F2EB-1AA9-2A77-1D49729525F4}"/>
              </a:ext>
            </a:extLst>
          </p:cNvPr>
          <p:cNvPicPr/>
          <p:nvPr/>
        </p:nvPicPr>
        <p:blipFill>
          <a:blip r:embed="rId9"/>
          <a:stretch>
            <a:fillRect/>
          </a:stretch>
        </p:blipFill>
        <p:spPr>
          <a:xfrm>
            <a:off x="447675" y="1247775"/>
            <a:ext cx="5887272" cy="5315692"/>
          </a:xfrm>
          <a:prstGeom prst="rect">
            <a:avLst/>
          </a:prstGeom>
        </p:spPr>
      </p:pic>
      <p:sp>
        <p:nvSpPr>
          <p:cNvPr id="13" name="ZoneTexte 12">
            <a:extLst>
              <a:ext uri="{FF2B5EF4-FFF2-40B4-BE49-F238E27FC236}">
                <a16:creationId xmlns:a16="http://schemas.microsoft.com/office/drawing/2014/main" id="{7731E3B6-E58D-BFD1-3446-126107BC99AA}"/>
              </a:ext>
            </a:extLst>
          </p:cNvPr>
          <p:cNvSpPr txBox="1"/>
          <p:nvPr/>
        </p:nvSpPr>
        <p:spPr>
          <a:xfrm>
            <a:off x="7343716" y="2216399"/>
            <a:ext cx="3617033" cy="2677656"/>
          </a:xfrm>
          <a:prstGeom prst="rect">
            <a:avLst/>
          </a:prstGeom>
          <a:noFill/>
        </p:spPr>
        <p:txBody>
          <a:bodyPr wrap="square" rtlCol="0">
            <a:spAutoFit/>
          </a:bodyPr>
          <a:lstStyle/>
          <a:p>
            <a:pPr algn="ctr"/>
            <a:r>
              <a:rPr lang="fr-FR" sz="1400" i="1" dirty="0">
                <a:latin typeface="Century Gothic" panose="020B0502020202020204" pitchFamily="34" charset="0"/>
              </a:rPr>
              <a:t>« AFPA »</a:t>
            </a:r>
          </a:p>
          <a:p>
            <a:pPr algn="ctr"/>
            <a:endParaRPr lang="fr-FR" sz="1400" i="1" dirty="0">
              <a:latin typeface="Century Gothic" panose="020B0502020202020204" pitchFamily="34" charset="0"/>
            </a:endParaRPr>
          </a:p>
          <a:p>
            <a:pPr algn="ctr"/>
            <a:r>
              <a:rPr lang="fr-FR" sz="1400" i="1" dirty="0">
                <a:latin typeface="Century Gothic" panose="020B0502020202020204" pitchFamily="34" charset="0"/>
              </a:rPr>
              <a:t>« Congé parental »</a:t>
            </a:r>
          </a:p>
          <a:p>
            <a:pPr algn="ctr"/>
            <a:endParaRPr lang="fr-FR" sz="1400" i="1" dirty="0">
              <a:latin typeface="Century Gothic" panose="020B0502020202020204" pitchFamily="34" charset="0"/>
            </a:endParaRPr>
          </a:p>
          <a:p>
            <a:pPr algn="ctr"/>
            <a:r>
              <a:rPr lang="fr-FR" sz="1400" i="1" dirty="0">
                <a:latin typeface="Century Gothic" panose="020B0502020202020204" pitchFamily="34" charset="0"/>
              </a:rPr>
              <a:t>« Maladie »</a:t>
            </a:r>
          </a:p>
          <a:p>
            <a:pPr algn="ctr"/>
            <a:endParaRPr lang="fr-FR" sz="1400" i="1" dirty="0">
              <a:latin typeface="Century Gothic" panose="020B0502020202020204" pitchFamily="34" charset="0"/>
            </a:endParaRPr>
          </a:p>
          <a:p>
            <a:pPr algn="ctr"/>
            <a:r>
              <a:rPr lang="fr-FR" sz="1400" i="1" dirty="0">
                <a:latin typeface="Century Gothic" panose="020B0502020202020204" pitchFamily="34" charset="0"/>
              </a:rPr>
              <a:t>« En congé parental »</a:t>
            </a:r>
          </a:p>
          <a:p>
            <a:pPr algn="ctr"/>
            <a:endParaRPr lang="fr-FR" sz="1400" i="1" dirty="0">
              <a:latin typeface="Century Gothic" panose="020B0502020202020204" pitchFamily="34" charset="0"/>
            </a:endParaRPr>
          </a:p>
          <a:p>
            <a:pPr algn="ctr"/>
            <a:r>
              <a:rPr lang="fr-FR" sz="1400" i="1" dirty="0">
                <a:latin typeface="Century Gothic" panose="020B0502020202020204" pitchFamily="34" charset="0"/>
              </a:rPr>
              <a:t>« Je suis en congé parental »</a:t>
            </a:r>
          </a:p>
          <a:p>
            <a:pPr algn="ctr"/>
            <a:endParaRPr lang="fr-FR" sz="1400" i="1" dirty="0">
              <a:latin typeface="Century Gothic" panose="020B0502020202020204" pitchFamily="34" charset="0"/>
            </a:endParaRPr>
          </a:p>
          <a:p>
            <a:pPr algn="ctr"/>
            <a:endParaRPr lang="fr-FR" sz="1400" i="1" dirty="0">
              <a:latin typeface="Century Gothic" panose="020B0502020202020204" pitchFamily="34" charset="0"/>
            </a:endParaRPr>
          </a:p>
          <a:p>
            <a:pPr algn="ctr"/>
            <a:endParaRPr lang="fr-FR" sz="1400" i="1" dirty="0">
              <a:latin typeface="Century Gothic" panose="020B0502020202020204" pitchFamily="34" charset="0"/>
            </a:endParaRPr>
          </a:p>
        </p:txBody>
      </p:sp>
      <p:sp>
        <p:nvSpPr>
          <p:cNvPr id="15" name="ZoneTexte 14">
            <a:extLst>
              <a:ext uri="{FF2B5EF4-FFF2-40B4-BE49-F238E27FC236}">
                <a16:creationId xmlns:a16="http://schemas.microsoft.com/office/drawing/2014/main" id="{F4EE2E94-73C8-C7D0-07D7-71D231DF65B8}"/>
              </a:ext>
            </a:extLst>
          </p:cNvPr>
          <p:cNvSpPr txBox="1"/>
          <p:nvPr/>
        </p:nvSpPr>
        <p:spPr>
          <a:xfrm>
            <a:off x="291470" y="362313"/>
            <a:ext cx="11402056" cy="745140"/>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74% des sortants interrogés sont en emploi, 12% sans emploi et 9% sont en formation. </a:t>
            </a:r>
          </a:p>
          <a:p>
            <a:pPr defTabSz="854324"/>
            <a:r>
              <a:rPr lang="fr-FR" sz="2242" dirty="0">
                <a:solidFill>
                  <a:prstClr val="white"/>
                </a:solidFill>
                <a:latin typeface="Century Gothic" panose="020B0502020202020204" pitchFamily="34" charset="0"/>
                <a:cs typeface="Arial" pitchFamily="34" charset="0"/>
              </a:rPr>
              <a:t> </a:t>
            </a:r>
            <a:endParaRPr lang="fr-FR" sz="2616" dirty="0">
              <a:solidFill>
                <a:prstClr val="white"/>
              </a:solidFill>
              <a:latin typeface="Century Gothic" panose="020B0502020202020204" pitchFamily="34" charset="0"/>
              <a:cs typeface="Arial" pitchFamily="34" charset="0"/>
            </a:endParaRPr>
          </a:p>
        </p:txBody>
      </p:sp>
      <p:sp>
        <p:nvSpPr>
          <p:cNvPr id="7" name="ZoneTexte 6">
            <a:extLst>
              <a:ext uri="{FF2B5EF4-FFF2-40B4-BE49-F238E27FC236}">
                <a16:creationId xmlns:a16="http://schemas.microsoft.com/office/drawing/2014/main" id="{84FCF0BE-DDC5-441A-35B7-2C6FE837FD4A}"/>
              </a:ext>
            </a:extLst>
          </p:cNvPr>
          <p:cNvSpPr txBox="1"/>
          <p:nvPr/>
        </p:nvSpPr>
        <p:spPr>
          <a:xfrm>
            <a:off x="222513" y="6283622"/>
            <a:ext cx="5133124" cy="276999"/>
          </a:xfrm>
          <a:prstGeom prst="rect">
            <a:avLst/>
          </a:prstGeom>
          <a:noFill/>
        </p:spPr>
        <p:txBody>
          <a:bodyPr wrap="square" rtlCol="0">
            <a:spAutoFit/>
          </a:bodyPr>
          <a:lstStyle/>
          <a:p>
            <a:r>
              <a:rPr lang="fr-FR" sz="1200" dirty="0">
                <a:latin typeface="Century Gothic" panose="020B0502020202020204" pitchFamily="34" charset="0"/>
              </a:rPr>
              <a:t>Base : tous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444964" y="4372322"/>
            <a:ext cx="5313606" cy="2118322"/>
          </a:xfrm>
          <a:prstGeom prst="rect">
            <a:avLst/>
          </a:prstGeom>
        </p:spPr>
      </p:pic>
      <p:pic>
        <p:nvPicPr>
          <p:cNvPr id="9" name="New picture"/>
          <p:cNvPicPr/>
          <p:nvPr/>
        </p:nvPicPr>
        <p:blipFill>
          <a:blip r:embed="rId8"/>
          <a:stretch>
            <a:fillRect/>
          </a:stretch>
        </p:blipFill>
        <p:spPr>
          <a:xfrm>
            <a:off x="1192502" y="963903"/>
            <a:ext cx="4005230" cy="3417797"/>
          </a:xfrm>
          <a:prstGeom prst="rect">
            <a:avLst/>
          </a:prstGeom>
        </p:spPr>
      </p:pic>
      <p:pic>
        <p:nvPicPr>
          <p:cNvPr id="10" name="New picture"/>
          <p:cNvPicPr/>
          <p:nvPr/>
        </p:nvPicPr>
        <p:blipFill>
          <a:blip r:embed="rId9"/>
          <a:stretch>
            <a:fillRect/>
          </a:stretch>
        </p:blipFill>
        <p:spPr>
          <a:xfrm>
            <a:off x="5820123" y="1026197"/>
            <a:ext cx="5500517" cy="2750258"/>
          </a:xfrm>
          <a:prstGeom prst="rect">
            <a:avLst/>
          </a:prstGeom>
        </p:spPr>
      </p:pic>
      <p:pic>
        <p:nvPicPr>
          <p:cNvPr id="11" name="New picture"/>
          <p:cNvPicPr/>
          <p:nvPr/>
        </p:nvPicPr>
        <p:blipFill>
          <a:blip r:embed="rId10"/>
          <a:stretch>
            <a:fillRect/>
          </a:stretch>
        </p:blipFill>
        <p:spPr>
          <a:xfrm>
            <a:off x="6007008" y="4372322"/>
            <a:ext cx="5313606" cy="2118322"/>
          </a:xfrm>
          <a:prstGeom prst="rect">
            <a:avLst/>
          </a:prstGeom>
        </p:spPr>
      </p:pic>
      <p:pic>
        <p:nvPicPr>
          <p:cNvPr id="12" name="New picture"/>
          <p:cNvPicPr/>
          <p:nvPr/>
        </p:nvPicPr>
        <p:blipFill>
          <a:blip r:embed="rId11"/>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3870A60D-DFFB-4F90-E326-03F6F7DC513E}"/>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Seuls 53% des sortants en emploi occupent un emploi correspondant à la formation </a:t>
            </a:r>
          </a:p>
          <a:p>
            <a:pPr defTabSz="854324"/>
            <a:r>
              <a:rPr lang="fr-FR" sz="2000" dirty="0">
                <a:solidFill>
                  <a:prstClr val="white"/>
                </a:solidFill>
                <a:latin typeface="Century Gothic" panose="020B0502020202020204" pitchFamily="34" charset="0"/>
                <a:cs typeface="Arial" pitchFamily="34" charset="0"/>
              </a:rPr>
              <a:t>suivie au sein du CFA. </a:t>
            </a:r>
          </a:p>
        </p:txBody>
      </p:sp>
      <p:sp>
        <p:nvSpPr>
          <p:cNvPr id="14" name="ZoneTexte 13">
            <a:extLst>
              <a:ext uri="{FF2B5EF4-FFF2-40B4-BE49-F238E27FC236}">
                <a16:creationId xmlns:a16="http://schemas.microsoft.com/office/drawing/2014/main" id="{8646315F-CFBF-A241-C412-28FC8E127BCE}"/>
              </a:ext>
            </a:extLst>
          </p:cNvPr>
          <p:cNvSpPr txBox="1"/>
          <p:nvPr/>
        </p:nvSpPr>
        <p:spPr>
          <a:xfrm>
            <a:off x="4922694" y="6569320"/>
            <a:ext cx="5133124" cy="276999"/>
          </a:xfrm>
          <a:prstGeom prst="rect">
            <a:avLst/>
          </a:prstGeom>
          <a:noFill/>
        </p:spPr>
        <p:txBody>
          <a:bodyPr wrap="square" rtlCol="0">
            <a:spAutoFit/>
          </a:bodyPr>
          <a:lstStyle/>
          <a:p>
            <a:r>
              <a:rPr lang="fr-FR" sz="1200" dirty="0">
                <a:latin typeface="Century Gothic" panose="020B0502020202020204" pitchFamily="34" charset="0"/>
              </a:rPr>
              <a:t>Base : sortants ayant un emploi</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36CE975F-0FCA-1E0F-24F6-1B9CEF9AD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370" y="1191409"/>
            <a:ext cx="8814442" cy="4722843"/>
          </a:xfrm>
          <a:prstGeom prst="rect">
            <a:avLst/>
          </a:prstGeom>
          <a:noFill/>
          <a:extLst>
            <a:ext uri="{909E8E84-426E-40DD-AFC4-6F175D3DCCD1}">
              <a14:hiddenFill xmlns:a14="http://schemas.microsoft.com/office/drawing/2010/main">
                <a:solidFill>
                  <a:srgbClr val="FFFFFF"/>
                </a:solidFill>
              </a14:hiddenFill>
            </a:ext>
          </a:extLst>
        </p:spPr>
      </p:pic>
      <p:pic>
        <p:nvPicPr>
          <p:cNvPr id="2" name="New picture"/>
          <p:cNvPicPr/>
          <p:nvPr/>
        </p:nvPicPr>
        <p:blipFill>
          <a:blip r:embed="rId4"/>
          <a:stretch>
            <a:fillRect/>
          </a:stretch>
        </p:blipFill>
        <p:spPr>
          <a:xfrm>
            <a:off x="0" y="11680"/>
            <a:ext cx="12193702" cy="961256"/>
          </a:xfrm>
          <a:prstGeom prst="rect">
            <a:avLst/>
          </a:prstGeom>
        </p:spPr>
      </p:pic>
      <p:pic>
        <p:nvPicPr>
          <p:cNvPr id="3" name="New picture"/>
          <p:cNvPicPr/>
          <p:nvPr/>
        </p:nvPicPr>
        <p:blipFill>
          <a:blip r:embed="rId5"/>
          <a:stretch>
            <a:fillRect/>
          </a:stretch>
        </p:blipFill>
        <p:spPr>
          <a:xfrm>
            <a:off x="0" y="11681"/>
            <a:ext cx="12193702" cy="240314"/>
          </a:xfrm>
          <a:prstGeom prst="rect">
            <a:avLst/>
          </a:prstGeom>
        </p:spPr>
      </p:pic>
      <p:pic>
        <p:nvPicPr>
          <p:cNvPr id="4" name="New picture"/>
          <p:cNvPicPr/>
          <p:nvPr/>
        </p:nvPicPr>
        <p:blipFill>
          <a:blip r:embed="rId6"/>
          <a:stretch>
            <a:fillRect/>
          </a:stretch>
        </p:blipFill>
        <p:spPr>
          <a:xfrm>
            <a:off x="0" y="11681"/>
            <a:ext cx="222513" cy="6808893"/>
          </a:xfrm>
          <a:prstGeom prst="rect">
            <a:avLst/>
          </a:prstGeom>
        </p:spPr>
      </p:pic>
      <p:pic>
        <p:nvPicPr>
          <p:cNvPr id="5" name="New picture"/>
          <p:cNvPicPr/>
          <p:nvPr/>
        </p:nvPicPr>
        <p:blipFill>
          <a:blip r:embed="rId6"/>
          <a:stretch>
            <a:fillRect/>
          </a:stretch>
        </p:blipFill>
        <p:spPr>
          <a:xfrm>
            <a:off x="11969518" y="11681"/>
            <a:ext cx="222513" cy="6808893"/>
          </a:xfrm>
          <a:prstGeom prst="rect">
            <a:avLst/>
          </a:prstGeom>
        </p:spPr>
      </p:pic>
      <p:pic>
        <p:nvPicPr>
          <p:cNvPr id="6" name="New picture"/>
          <p:cNvPicPr/>
          <p:nvPr/>
        </p:nvPicPr>
        <p:blipFill>
          <a:blip r:embed="rId7"/>
          <a:stretch>
            <a:fillRect/>
          </a:stretch>
        </p:blipFill>
        <p:spPr>
          <a:xfrm>
            <a:off x="10180766" y="234162"/>
            <a:ext cx="1869107" cy="623036"/>
          </a:xfrm>
          <a:prstGeom prst="rect">
            <a:avLst/>
          </a:prstGeom>
        </p:spPr>
      </p:pic>
      <p:pic>
        <p:nvPicPr>
          <p:cNvPr id="9" name="New picture"/>
          <p:cNvPicPr/>
          <p:nvPr/>
        </p:nvPicPr>
        <p:blipFill>
          <a:blip r:embed="rId8"/>
          <a:stretch>
            <a:fillRect/>
          </a:stretch>
        </p:blipFill>
        <p:spPr>
          <a:xfrm>
            <a:off x="0" y="6579341"/>
            <a:ext cx="12193702" cy="222513"/>
          </a:xfrm>
          <a:prstGeom prst="rect">
            <a:avLst/>
          </a:prstGeom>
        </p:spPr>
      </p:pic>
      <p:sp>
        <p:nvSpPr>
          <p:cNvPr id="10" name="ZoneTexte 9">
            <a:extLst>
              <a:ext uri="{FF2B5EF4-FFF2-40B4-BE49-F238E27FC236}">
                <a16:creationId xmlns:a16="http://schemas.microsoft.com/office/drawing/2014/main" id="{CDA9E26E-C9BD-5867-7D8A-9BA777DCCB31}"/>
              </a:ext>
            </a:extLst>
          </p:cNvPr>
          <p:cNvSpPr txBox="1"/>
          <p:nvPr/>
        </p:nvSpPr>
        <p:spPr>
          <a:xfrm>
            <a:off x="1170084" y="6020528"/>
            <a:ext cx="10270746" cy="276999"/>
          </a:xfrm>
          <a:prstGeom prst="rect">
            <a:avLst/>
          </a:prstGeom>
          <a:noFill/>
        </p:spPr>
        <p:txBody>
          <a:bodyPr wrap="square" rtlCol="0">
            <a:spAutoFit/>
          </a:bodyPr>
          <a:lstStyle/>
          <a:p>
            <a:r>
              <a:rPr lang="fr-FR" sz="1200" dirty="0">
                <a:latin typeface="Century Gothic" panose="020B0502020202020204" pitchFamily="34" charset="0"/>
              </a:rPr>
              <a:t>Base : sortants étant en emploi CDD court de moins de 6 mois ou CDD long de plus de 6 mois ou en Intérim ou sans emploi hors NSP. </a:t>
            </a:r>
          </a:p>
        </p:txBody>
      </p:sp>
      <p:sp>
        <p:nvSpPr>
          <p:cNvPr id="12" name="ZoneTexte 11">
            <a:extLst>
              <a:ext uri="{FF2B5EF4-FFF2-40B4-BE49-F238E27FC236}">
                <a16:creationId xmlns:a16="http://schemas.microsoft.com/office/drawing/2014/main" id="{46B7BE1D-5772-C001-0CAA-D4A7AE3B8345}"/>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Parmi les répondants n’ayant pas de CDI ou </a:t>
            </a:r>
            <a:r>
              <a:rPr lang="fr-FR" sz="2000">
                <a:solidFill>
                  <a:schemeClr val="bg1"/>
                </a:solidFill>
                <a:latin typeface="Century Gothic" panose="020B0502020202020204" pitchFamily="34" charset="0"/>
                <a:cs typeface="Arial" pitchFamily="34" charset="0"/>
              </a:rPr>
              <a:t>sans emploi, </a:t>
            </a:r>
            <a:r>
              <a:rPr lang="fr-FR" sz="2000" dirty="0">
                <a:solidFill>
                  <a:schemeClr val="bg1"/>
                </a:solidFill>
                <a:latin typeface="Century Gothic" panose="020B0502020202020204" pitchFamily="34" charset="0"/>
                <a:cs typeface="Arial" pitchFamily="34" charset="0"/>
              </a:rPr>
              <a:t>seuls 27% déclarent avoir des difficultés à trouver un emploi correspondant à leur formation initiale.</a:t>
            </a:r>
          </a:p>
        </p:txBody>
      </p:sp>
      <p:pic>
        <p:nvPicPr>
          <p:cNvPr id="14" name="Picture 2">
            <a:extLst>
              <a:ext uri="{FF2B5EF4-FFF2-40B4-BE49-F238E27FC236}">
                <a16:creationId xmlns:a16="http://schemas.microsoft.com/office/drawing/2014/main" id="{310C527A-B7C9-B90F-7DF5-B715D0120CB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869" t="12342" r="17040" b="59202"/>
          <a:stretch/>
        </p:blipFill>
        <p:spPr bwMode="auto">
          <a:xfrm>
            <a:off x="10535101" y="1883048"/>
            <a:ext cx="1235014" cy="8928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32EB946-13A7-B2B9-A0B4-922CB1ABE5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558" t="43113" r="18071" b="28102"/>
          <a:stretch/>
        </p:blipFill>
        <p:spPr bwMode="auto">
          <a:xfrm>
            <a:off x="10517809" y="3171737"/>
            <a:ext cx="1269598" cy="9612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90A1A9CF-8251-3278-5F16-C9735A22E41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748" t="72057" r="16724" b="333"/>
          <a:stretch/>
        </p:blipFill>
        <p:spPr bwMode="auto">
          <a:xfrm>
            <a:off x="10517809" y="4438046"/>
            <a:ext cx="1269598" cy="87244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22C3D941-32D6-8F2E-6B92-F714F828A1ED}"/>
              </a:ext>
            </a:extLst>
          </p:cNvPr>
          <p:cNvSpPr txBox="1"/>
          <p:nvPr/>
        </p:nvSpPr>
        <p:spPr>
          <a:xfrm>
            <a:off x="3543538" y="5033496"/>
            <a:ext cx="2761919" cy="246221"/>
          </a:xfrm>
          <a:prstGeom prst="rect">
            <a:avLst/>
          </a:prstGeom>
          <a:noFill/>
        </p:spPr>
        <p:txBody>
          <a:bodyPr wrap="square" rtlCol="0">
            <a:spAutoFit/>
          </a:bodyPr>
          <a:lstStyle/>
          <a:p>
            <a:r>
              <a:rPr lang="fr-FR" sz="1000" i="1" dirty="0">
                <a:latin typeface="Century Gothic" panose="020B0502020202020204" pitchFamily="34" charset="0"/>
              </a:rPr>
              <a:t>Effectifs : 34 </a:t>
            </a:r>
          </a:p>
        </p:txBody>
      </p:sp>
      <p:sp>
        <p:nvSpPr>
          <p:cNvPr id="18" name="ZoneTexte 17">
            <a:extLst>
              <a:ext uri="{FF2B5EF4-FFF2-40B4-BE49-F238E27FC236}">
                <a16:creationId xmlns:a16="http://schemas.microsoft.com/office/drawing/2014/main" id="{0B23B844-8725-1E08-0834-51CBE382C448}"/>
              </a:ext>
            </a:extLst>
          </p:cNvPr>
          <p:cNvSpPr txBox="1"/>
          <p:nvPr/>
        </p:nvSpPr>
        <p:spPr>
          <a:xfrm>
            <a:off x="3543538" y="2566991"/>
            <a:ext cx="2761919" cy="246221"/>
          </a:xfrm>
          <a:prstGeom prst="rect">
            <a:avLst/>
          </a:prstGeom>
          <a:noFill/>
        </p:spPr>
        <p:txBody>
          <a:bodyPr wrap="square" rtlCol="0">
            <a:spAutoFit/>
          </a:bodyPr>
          <a:lstStyle/>
          <a:p>
            <a:r>
              <a:rPr lang="fr-FR" sz="1000" i="1" dirty="0">
                <a:latin typeface="Century Gothic" panose="020B0502020202020204" pitchFamily="34" charset="0"/>
              </a:rPr>
              <a:t>Effectifs : 39 </a:t>
            </a:r>
          </a:p>
        </p:txBody>
      </p:sp>
      <p:sp>
        <p:nvSpPr>
          <p:cNvPr id="19" name="ZoneTexte 18">
            <a:extLst>
              <a:ext uri="{FF2B5EF4-FFF2-40B4-BE49-F238E27FC236}">
                <a16:creationId xmlns:a16="http://schemas.microsoft.com/office/drawing/2014/main" id="{16FF7BCD-DADE-6E02-4528-857C8A45D90E}"/>
              </a:ext>
            </a:extLst>
          </p:cNvPr>
          <p:cNvSpPr txBox="1"/>
          <p:nvPr/>
        </p:nvSpPr>
        <p:spPr>
          <a:xfrm>
            <a:off x="3543538" y="3800243"/>
            <a:ext cx="2761919" cy="246221"/>
          </a:xfrm>
          <a:prstGeom prst="rect">
            <a:avLst/>
          </a:prstGeom>
          <a:noFill/>
        </p:spPr>
        <p:txBody>
          <a:bodyPr wrap="square" rtlCol="0">
            <a:spAutoFit/>
          </a:bodyPr>
          <a:lstStyle/>
          <a:p>
            <a:r>
              <a:rPr lang="fr-FR" sz="1000" i="1" dirty="0">
                <a:latin typeface="Century Gothic" panose="020B0502020202020204" pitchFamily="34" charset="0"/>
              </a:rPr>
              <a:t>Effectifs : 39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0" y="6579341"/>
            <a:ext cx="12193702" cy="222513"/>
          </a:xfrm>
          <a:prstGeom prst="rect">
            <a:avLst/>
          </a:prstGeom>
        </p:spPr>
      </p:pic>
      <p:pic>
        <p:nvPicPr>
          <p:cNvPr id="10" name="New picture">
            <a:extLst>
              <a:ext uri="{FF2B5EF4-FFF2-40B4-BE49-F238E27FC236}">
                <a16:creationId xmlns:a16="http://schemas.microsoft.com/office/drawing/2014/main" id="{01F3FAAB-AAB7-B156-54AF-F1F6B6448D3F}"/>
              </a:ext>
            </a:extLst>
          </p:cNvPr>
          <p:cNvPicPr/>
          <p:nvPr/>
        </p:nvPicPr>
        <p:blipFill>
          <a:blip r:embed="rId8"/>
          <a:stretch>
            <a:fillRect/>
          </a:stretch>
        </p:blipFill>
        <p:spPr>
          <a:xfrm>
            <a:off x="243622" y="1112396"/>
            <a:ext cx="10973030" cy="5259263"/>
          </a:xfrm>
          <a:prstGeom prst="rect">
            <a:avLst/>
          </a:prstGeom>
        </p:spPr>
      </p:pic>
      <p:sp>
        <p:nvSpPr>
          <p:cNvPr id="11" name="ZoneTexte 10">
            <a:extLst>
              <a:ext uri="{FF2B5EF4-FFF2-40B4-BE49-F238E27FC236}">
                <a16:creationId xmlns:a16="http://schemas.microsoft.com/office/drawing/2014/main" id="{9D8AAA48-476F-2786-CF2F-1F8DF37E41E0}"/>
              </a:ext>
            </a:extLst>
          </p:cNvPr>
          <p:cNvSpPr txBox="1"/>
          <p:nvPr/>
        </p:nvSpPr>
        <p:spPr>
          <a:xfrm>
            <a:off x="1311769" y="6283622"/>
            <a:ext cx="10270746" cy="276999"/>
          </a:xfrm>
          <a:prstGeom prst="rect">
            <a:avLst/>
          </a:prstGeom>
          <a:noFill/>
        </p:spPr>
        <p:txBody>
          <a:bodyPr wrap="square" rtlCol="0">
            <a:spAutoFit/>
          </a:bodyPr>
          <a:lstStyle/>
          <a:p>
            <a:pPr algn="ctr"/>
            <a:r>
              <a:rPr lang="fr-FR" sz="1200" dirty="0">
                <a:latin typeface="Century Gothic" panose="020B0502020202020204" pitchFamily="34" charset="0"/>
              </a:rPr>
              <a:t>Résultats hors NSP</a:t>
            </a:r>
          </a:p>
        </p:txBody>
      </p:sp>
      <p:sp>
        <p:nvSpPr>
          <p:cNvPr id="12" name="ZoneTexte 11">
            <a:extLst>
              <a:ext uri="{FF2B5EF4-FFF2-40B4-BE49-F238E27FC236}">
                <a16:creationId xmlns:a16="http://schemas.microsoft.com/office/drawing/2014/main" id="{26DD8D5F-1100-D614-6810-888D9AB172C4}"/>
              </a:ext>
            </a:extLst>
          </p:cNvPr>
          <p:cNvSpPr txBox="1"/>
          <p:nvPr/>
        </p:nvSpPr>
        <p:spPr>
          <a:xfrm>
            <a:off x="2011265" y="2256206"/>
            <a:ext cx="2761919" cy="246221"/>
          </a:xfrm>
          <a:prstGeom prst="rect">
            <a:avLst/>
          </a:prstGeom>
          <a:noFill/>
        </p:spPr>
        <p:txBody>
          <a:bodyPr wrap="square" rtlCol="0">
            <a:spAutoFit/>
          </a:bodyPr>
          <a:lstStyle/>
          <a:p>
            <a:r>
              <a:rPr lang="fr-FR" sz="1000" i="1" dirty="0">
                <a:latin typeface="Century Gothic" panose="020B0502020202020204" pitchFamily="34" charset="0"/>
              </a:rPr>
              <a:t>Base : tous / Effectifs: 151 </a:t>
            </a:r>
          </a:p>
        </p:txBody>
      </p:sp>
      <p:sp>
        <p:nvSpPr>
          <p:cNvPr id="13" name="ZoneTexte 12">
            <a:extLst>
              <a:ext uri="{FF2B5EF4-FFF2-40B4-BE49-F238E27FC236}">
                <a16:creationId xmlns:a16="http://schemas.microsoft.com/office/drawing/2014/main" id="{63AABC71-98D9-83F4-750E-63110E00FD48}"/>
              </a:ext>
            </a:extLst>
          </p:cNvPr>
          <p:cNvSpPr txBox="1"/>
          <p:nvPr/>
        </p:nvSpPr>
        <p:spPr>
          <a:xfrm>
            <a:off x="2023127" y="3088059"/>
            <a:ext cx="3399828" cy="400110"/>
          </a:xfrm>
          <a:prstGeom prst="rect">
            <a:avLst/>
          </a:prstGeom>
          <a:noFill/>
        </p:spPr>
        <p:txBody>
          <a:bodyPr wrap="square" rtlCol="0">
            <a:spAutoFit/>
          </a:bodyPr>
          <a:lstStyle/>
          <a:p>
            <a:r>
              <a:rPr lang="fr-FR" sz="1000" i="1" dirty="0">
                <a:latin typeface="Century Gothic" panose="020B0502020202020204" pitchFamily="34" charset="0"/>
              </a:rPr>
              <a:t>Base : si CDD long ou CDI </a:t>
            </a:r>
          </a:p>
          <a:p>
            <a:r>
              <a:rPr lang="fr-FR" sz="1000" i="1" dirty="0">
                <a:latin typeface="Century Gothic" panose="020B0502020202020204" pitchFamily="34" charset="0"/>
              </a:rPr>
              <a:t>/ Effectifs : 99</a:t>
            </a:r>
          </a:p>
        </p:txBody>
      </p:sp>
      <p:sp>
        <p:nvSpPr>
          <p:cNvPr id="14" name="ZoneTexte 13">
            <a:extLst>
              <a:ext uri="{FF2B5EF4-FFF2-40B4-BE49-F238E27FC236}">
                <a16:creationId xmlns:a16="http://schemas.microsoft.com/office/drawing/2014/main" id="{15B21E46-A060-DC21-B0C8-1B6A1407C908}"/>
              </a:ext>
            </a:extLst>
          </p:cNvPr>
          <p:cNvSpPr txBox="1"/>
          <p:nvPr/>
        </p:nvSpPr>
        <p:spPr>
          <a:xfrm>
            <a:off x="609516" y="5485519"/>
            <a:ext cx="4313170" cy="400110"/>
          </a:xfrm>
          <a:prstGeom prst="rect">
            <a:avLst/>
          </a:prstGeom>
          <a:noFill/>
        </p:spPr>
        <p:txBody>
          <a:bodyPr wrap="square" rtlCol="0">
            <a:spAutoFit/>
          </a:bodyPr>
          <a:lstStyle/>
          <a:p>
            <a:r>
              <a:rPr lang="fr-FR" sz="1000" i="1" dirty="0">
                <a:latin typeface="Century Gothic" panose="020B0502020202020204" pitchFamily="34" charset="0"/>
              </a:rPr>
              <a:t>Base : sortants n’ayant pas obtenu leur diplôme</a:t>
            </a:r>
          </a:p>
          <a:p>
            <a:r>
              <a:rPr lang="fr-FR" sz="1000" i="1" dirty="0">
                <a:latin typeface="Century Gothic" panose="020B0502020202020204" pitchFamily="34" charset="0"/>
              </a:rPr>
              <a:t> / Effectifs: 114</a:t>
            </a:r>
          </a:p>
        </p:txBody>
      </p:sp>
      <p:sp>
        <p:nvSpPr>
          <p:cNvPr id="15" name="ZoneTexte 14">
            <a:extLst>
              <a:ext uri="{FF2B5EF4-FFF2-40B4-BE49-F238E27FC236}">
                <a16:creationId xmlns:a16="http://schemas.microsoft.com/office/drawing/2014/main" id="{905557D2-1237-AAB4-42C4-50B377D3EDBC}"/>
              </a:ext>
            </a:extLst>
          </p:cNvPr>
          <p:cNvSpPr txBox="1"/>
          <p:nvPr/>
        </p:nvSpPr>
        <p:spPr>
          <a:xfrm>
            <a:off x="1782355" y="4676455"/>
            <a:ext cx="3841683" cy="400110"/>
          </a:xfrm>
          <a:prstGeom prst="rect">
            <a:avLst/>
          </a:prstGeom>
          <a:noFill/>
        </p:spPr>
        <p:txBody>
          <a:bodyPr wrap="square" rtlCol="0">
            <a:spAutoFit/>
          </a:bodyPr>
          <a:lstStyle/>
          <a:p>
            <a:r>
              <a:rPr lang="fr-FR" sz="1000" i="1" dirty="0">
                <a:latin typeface="Century Gothic" panose="020B0502020202020204" pitchFamily="34" charset="0"/>
              </a:rPr>
              <a:t>Base : sortants ayant  obtenu </a:t>
            </a:r>
          </a:p>
          <a:p>
            <a:r>
              <a:rPr lang="fr-FR" sz="1000" i="1" dirty="0">
                <a:latin typeface="Century Gothic" panose="020B0502020202020204" pitchFamily="34" charset="0"/>
              </a:rPr>
              <a:t>leur diplôme / Effectifs: 34</a:t>
            </a:r>
          </a:p>
        </p:txBody>
      </p:sp>
      <p:sp>
        <p:nvSpPr>
          <p:cNvPr id="16" name="ZoneTexte 15">
            <a:extLst>
              <a:ext uri="{FF2B5EF4-FFF2-40B4-BE49-F238E27FC236}">
                <a16:creationId xmlns:a16="http://schemas.microsoft.com/office/drawing/2014/main" id="{D9424024-073D-EE28-F68E-BB6CFF3B9E9C}"/>
              </a:ext>
            </a:extLst>
          </p:cNvPr>
          <p:cNvSpPr txBox="1"/>
          <p:nvPr/>
        </p:nvSpPr>
        <p:spPr>
          <a:xfrm>
            <a:off x="2023127" y="3840011"/>
            <a:ext cx="2761919" cy="246221"/>
          </a:xfrm>
          <a:prstGeom prst="rect">
            <a:avLst/>
          </a:prstGeom>
          <a:noFill/>
        </p:spPr>
        <p:txBody>
          <a:bodyPr wrap="square" rtlCol="0">
            <a:spAutoFit/>
          </a:bodyPr>
          <a:lstStyle/>
          <a:p>
            <a:r>
              <a:rPr lang="fr-FR" sz="1000" i="1" dirty="0">
                <a:latin typeface="Century Gothic" panose="020B0502020202020204" pitchFamily="34" charset="0"/>
              </a:rPr>
              <a:t>Base : tous/ Effectifs: 144 </a:t>
            </a:r>
          </a:p>
        </p:txBody>
      </p:sp>
      <p:pic>
        <p:nvPicPr>
          <p:cNvPr id="17" name="New picture">
            <a:extLst>
              <a:ext uri="{FF2B5EF4-FFF2-40B4-BE49-F238E27FC236}">
                <a16:creationId xmlns:a16="http://schemas.microsoft.com/office/drawing/2014/main" id="{7F4371C6-67B5-6B3E-9527-36C556C27E8B}"/>
              </a:ext>
            </a:extLst>
          </p:cNvPr>
          <p:cNvPicPr/>
          <p:nvPr/>
        </p:nvPicPr>
        <p:blipFill rotWithShape="1">
          <a:blip r:embed="rId9"/>
          <a:srcRect l="62204" t="6586" r="23519" b="73771"/>
          <a:stretch/>
        </p:blipFill>
        <p:spPr>
          <a:xfrm>
            <a:off x="11004454" y="1510900"/>
            <a:ext cx="1098671" cy="770265"/>
          </a:xfrm>
          <a:prstGeom prst="rect">
            <a:avLst/>
          </a:prstGeom>
        </p:spPr>
      </p:pic>
      <p:pic>
        <p:nvPicPr>
          <p:cNvPr id="18" name="New picture">
            <a:extLst>
              <a:ext uri="{FF2B5EF4-FFF2-40B4-BE49-F238E27FC236}">
                <a16:creationId xmlns:a16="http://schemas.microsoft.com/office/drawing/2014/main" id="{EEDC209A-D9F5-D0BC-1C34-388EEF1C3D1C}"/>
              </a:ext>
            </a:extLst>
          </p:cNvPr>
          <p:cNvPicPr/>
          <p:nvPr/>
        </p:nvPicPr>
        <p:blipFill rotWithShape="1">
          <a:blip r:embed="rId9"/>
          <a:srcRect l="62204" t="26468" r="23519" b="54554"/>
          <a:stretch/>
        </p:blipFill>
        <p:spPr>
          <a:xfrm>
            <a:off x="11004454" y="2490875"/>
            <a:ext cx="1098671" cy="744167"/>
          </a:xfrm>
          <a:prstGeom prst="rect">
            <a:avLst/>
          </a:prstGeom>
        </p:spPr>
      </p:pic>
      <p:pic>
        <p:nvPicPr>
          <p:cNvPr id="19" name="New picture">
            <a:extLst>
              <a:ext uri="{FF2B5EF4-FFF2-40B4-BE49-F238E27FC236}">
                <a16:creationId xmlns:a16="http://schemas.microsoft.com/office/drawing/2014/main" id="{739C4132-D08D-DE6B-453D-A1689E67330A}"/>
              </a:ext>
            </a:extLst>
          </p:cNvPr>
          <p:cNvPicPr/>
          <p:nvPr/>
        </p:nvPicPr>
        <p:blipFill rotWithShape="1">
          <a:blip r:embed="rId9"/>
          <a:srcRect l="62204" t="44382" r="23519" b="36489"/>
          <a:stretch/>
        </p:blipFill>
        <p:spPr>
          <a:xfrm>
            <a:off x="11004454" y="3448032"/>
            <a:ext cx="1098671" cy="750107"/>
          </a:xfrm>
          <a:prstGeom prst="rect">
            <a:avLst/>
          </a:prstGeom>
        </p:spPr>
      </p:pic>
      <p:pic>
        <p:nvPicPr>
          <p:cNvPr id="20" name="New picture">
            <a:extLst>
              <a:ext uri="{FF2B5EF4-FFF2-40B4-BE49-F238E27FC236}">
                <a16:creationId xmlns:a16="http://schemas.microsoft.com/office/drawing/2014/main" id="{CE49A38A-440D-48CD-100B-EF636E59534E}"/>
              </a:ext>
            </a:extLst>
          </p:cNvPr>
          <p:cNvPicPr/>
          <p:nvPr/>
        </p:nvPicPr>
        <p:blipFill rotWithShape="1">
          <a:blip r:embed="rId9"/>
          <a:srcRect l="62204" t="81506" r="23519"/>
          <a:stretch/>
        </p:blipFill>
        <p:spPr>
          <a:xfrm>
            <a:off x="11004454" y="5328401"/>
            <a:ext cx="1098671" cy="725179"/>
          </a:xfrm>
          <a:prstGeom prst="rect">
            <a:avLst/>
          </a:prstGeom>
        </p:spPr>
      </p:pic>
      <p:pic>
        <p:nvPicPr>
          <p:cNvPr id="21" name="New picture">
            <a:extLst>
              <a:ext uri="{FF2B5EF4-FFF2-40B4-BE49-F238E27FC236}">
                <a16:creationId xmlns:a16="http://schemas.microsoft.com/office/drawing/2014/main" id="{8F8E98B9-9299-4091-BC24-18AD09318DC0}"/>
              </a:ext>
            </a:extLst>
          </p:cNvPr>
          <p:cNvPicPr/>
          <p:nvPr/>
        </p:nvPicPr>
        <p:blipFill rotWithShape="1">
          <a:blip r:embed="rId9"/>
          <a:srcRect l="62204" t="61238" r="23519" b="20516"/>
          <a:stretch/>
        </p:blipFill>
        <p:spPr>
          <a:xfrm>
            <a:off x="11004454" y="4321195"/>
            <a:ext cx="1098671" cy="715494"/>
          </a:xfrm>
          <a:prstGeom prst="rect">
            <a:avLst/>
          </a:prstGeom>
        </p:spPr>
      </p:pic>
      <p:sp>
        <p:nvSpPr>
          <p:cNvPr id="22" name="ZoneTexte 21">
            <a:extLst>
              <a:ext uri="{FF2B5EF4-FFF2-40B4-BE49-F238E27FC236}">
                <a16:creationId xmlns:a16="http://schemas.microsoft.com/office/drawing/2014/main" id="{F5F8BA6C-1D16-2A31-0013-2CE05873F1E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Moins d’un quart des sortants non diplômés souhaitent valider leur diplôme et  </a:t>
            </a:r>
          </a:p>
          <a:p>
            <a:pPr defTabSz="854324"/>
            <a:r>
              <a:rPr lang="fr-FR" sz="2000" dirty="0">
                <a:solidFill>
                  <a:schemeClr val="bg1"/>
                </a:solidFill>
                <a:latin typeface="Century Gothic" panose="020B0502020202020204" pitchFamily="34" charset="0"/>
                <a:cs typeface="Arial" pitchFamily="34" charset="0"/>
              </a:rPr>
              <a:t>environ 1/3 des sortants diplômés souhaitent acquérir un diplôme de niveau supérieur.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0" y="6579341"/>
            <a:ext cx="12193702" cy="222513"/>
          </a:xfrm>
          <a:prstGeom prst="rect">
            <a:avLst/>
          </a:prstGeom>
        </p:spPr>
      </p:pic>
      <p:sp>
        <p:nvSpPr>
          <p:cNvPr id="22" name="ZoneTexte 21">
            <a:extLst>
              <a:ext uri="{FF2B5EF4-FFF2-40B4-BE49-F238E27FC236}">
                <a16:creationId xmlns:a16="http://schemas.microsoft.com/office/drawing/2014/main" id="{F5F8BA6C-1D16-2A31-0013-2CE05873F1E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Les sortants occupant un emploi ne correspondant pas à la formation suivie au sein du </a:t>
            </a:r>
          </a:p>
          <a:p>
            <a:pPr defTabSz="854324"/>
            <a:r>
              <a:rPr lang="fr-FR" sz="2000" dirty="0">
                <a:solidFill>
                  <a:schemeClr val="bg1"/>
                </a:solidFill>
                <a:latin typeface="Century Gothic" panose="020B0502020202020204" pitchFamily="34" charset="0"/>
                <a:cs typeface="Arial" pitchFamily="34" charset="0"/>
              </a:rPr>
              <a:t>CFA sont davantage à ne pas souhaiter valider leur diplôme non obtenu en CFA</a:t>
            </a:r>
          </a:p>
        </p:txBody>
      </p:sp>
      <p:sp>
        <p:nvSpPr>
          <p:cNvPr id="7" name="ZoneTexte 6">
            <a:extLst>
              <a:ext uri="{FF2B5EF4-FFF2-40B4-BE49-F238E27FC236}">
                <a16:creationId xmlns:a16="http://schemas.microsoft.com/office/drawing/2014/main" id="{8350FA87-9C74-5ADA-17A2-8214792E269B}"/>
              </a:ext>
            </a:extLst>
          </p:cNvPr>
          <p:cNvSpPr txBox="1"/>
          <p:nvPr/>
        </p:nvSpPr>
        <p:spPr>
          <a:xfrm>
            <a:off x="2725681" y="5363962"/>
            <a:ext cx="7107432" cy="523220"/>
          </a:xfrm>
          <a:prstGeom prst="rect">
            <a:avLst/>
          </a:prstGeom>
          <a:noFill/>
        </p:spPr>
        <p:txBody>
          <a:bodyPr wrap="square" rtlCol="0">
            <a:spAutoFit/>
          </a:bodyPr>
          <a:lstStyle/>
          <a:p>
            <a:pPr algn="ctr" defTabSz="854324"/>
            <a:r>
              <a:rPr lang="fr-FR" sz="1400" b="1" dirty="0">
                <a:latin typeface="Century Gothic" panose="020B0502020202020204" pitchFamily="34" charset="0"/>
                <a:cs typeface="Arial" pitchFamily="34" charset="0"/>
              </a:rPr>
              <a:t>89 % des sortants ayant un emploi ne correspondant pas à la formation suivie au sein du CFA ne souhaitent pas valider leur diplôme non obtenu en CFA. </a:t>
            </a:r>
          </a:p>
        </p:txBody>
      </p:sp>
      <p:pic>
        <p:nvPicPr>
          <p:cNvPr id="2050" name="Picture 2">
            <a:extLst>
              <a:ext uri="{FF2B5EF4-FFF2-40B4-BE49-F238E27FC236}">
                <a16:creationId xmlns:a16="http://schemas.microsoft.com/office/drawing/2014/main" id="{F9A2D04E-7D80-09A7-138A-1D1C9F716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247" y="1258024"/>
            <a:ext cx="10782300" cy="393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48852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1504" y="11681"/>
            <a:ext cx="6141354" cy="6808893"/>
          </a:xfrm>
          <a:prstGeom prst="rect">
            <a:avLst/>
          </a:prstGeom>
        </p:spPr>
      </p:pic>
      <p:pic>
        <p:nvPicPr>
          <p:cNvPr id="4"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4"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4"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13" name="New picture"/>
          <p:cNvPicPr/>
          <p:nvPr/>
        </p:nvPicPr>
        <p:blipFill>
          <a:blip r:embed="rId5"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6"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6" name="ZoneTexte 15">
            <a:extLst>
              <a:ext uri="{FF2B5EF4-FFF2-40B4-BE49-F238E27FC236}">
                <a16:creationId xmlns:a16="http://schemas.microsoft.com/office/drawing/2014/main" id="{9ABFC54A-2761-B74E-86CF-C42F7D8E926B}"/>
              </a:ext>
            </a:extLst>
          </p:cNvPr>
          <p:cNvSpPr txBox="1"/>
          <p:nvPr/>
        </p:nvSpPr>
        <p:spPr>
          <a:xfrm>
            <a:off x="7786735" y="1318429"/>
            <a:ext cx="3334638" cy="1357551"/>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Objectifs de l’étude</a:t>
            </a:r>
          </a:p>
        </p:txBody>
      </p:sp>
      <p:sp>
        <p:nvSpPr>
          <p:cNvPr id="9" name="ZoneTexte 8">
            <a:extLst>
              <a:ext uri="{FF2B5EF4-FFF2-40B4-BE49-F238E27FC236}">
                <a16:creationId xmlns:a16="http://schemas.microsoft.com/office/drawing/2014/main" id="{24B7EB24-E21A-4A4F-B0E0-E20130B9B22A}"/>
              </a:ext>
            </a:extLst>
          </p:cNvPr>
          <p:cNvSpPr txBox="1"/>
          <p:nvPr/>
        </p:nvSpPr>
        <p:spPr>
          <a:xfrm>
            <a:off x="7037886" y="1275520"/>
            <a:ext cx="740053" cy="868699"/>
          </a:xfrm>
          <a:prstGeom prst="rect">
            <a:avLst/>
          </a:prstGeom>
          <a:noFill/>
        </p:spPr>
        <p:txBody>
          <a:bodyPr wrap="square" rtlCol="0">
            <a:spAutoFit/>
          </a:bodyPr>
          <a:lstStyle/>
          <a:p>
            <a:pPr defTabSz="854324"/>
            <a:r>
              <a:rPr lang="fr-FR" sz="5045" dirty="0">
                <a:solidFill>
                  <a:prstClr val="white"/>
                </a:solidFill>
                <a:latin typeface="Century Gothic" panose="020B0502020202020204" pitchFamily="34" charset="0"/>
                <a:cs typeface="Arial" pitchFamily="34" charset="0"/>
              </a:rPr>
              <a:t>1.</a:t>
            </a:r>
          </a:p>
        </p:txBody>
      </p:sp>
      <p:pic>
        <p:nvPicPr>
          <p:cNvPr id="2" name="Image 1">
            <a:extLst>
              <a:ext uri="{FF2B5EF4-FFF2-40B4-BE49-F238E27FC236}">
                <a16:creationId xmlns:a16="http://schemas.microsoft.com/office/drawing/2014/main" id="{77D51391-D1AD-355E-FB80-03D0BE8ADB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8" name="Image 7" descr="Une image contenant personne, table, assiette, intérieur&#10;&#10;Description générée automatiquement">
            <a:extLst>
              <a:ext uri="{FF2B5EF4-FFF2-40B4-BE49-F238E27FC236}">
                <a16:creationId xmlns:a16="http://schemas.microsoft.com/office/drawing/2014/main" id="{05C4F00A-F28B-CBD9-BEBF-DCF26AD2B543}"/>
              </a:ext>
            </a:extLst>
          </p:cNvPr>
          <p:cNvPicPr>
            <a:picLocks noChangeAspect="1"/>
          </p:cNvPicPr>
          <p:nvPr/>
        </p:nvPicPr>
        <p:blipFill>
          <a:blip r:embed="rId8"/>
          <a:stretch>
            <a:fillRect/>
          </a:stretch>
        </p:blipFill>
        <p:spPr>
          <a:xfrm>
            <a:off x="187333" y="2830761"/>
            <a:ext cx="5872122" cy="3775278"/>
          </a:xfrm>
          <a:prstGeom prst="rect">
            <a:avLst/>
          </a:prstGeom>
        </p:spPr>
      </p:pic>
      <p:pic>
        <p:nvPicPr>
          <p:cNvPr id="18" name="New picture">
            <a:extLst>
              <a:ext uri="{FF2B5EF4-FFF2-40B4-BE49-F238E27FC236}">
                <a16:creationId xmlns:a16="http://schemas.microsoft.com/office/drawing/2014/main" id="{A3EE09F9-BE15-EEF8-4C5B-AED378F85EC7}"/>
              </a:ext>
            </a:extLst>
          </p:cNvPr>
          <p:cNvPicPr/>
          <p:nvPr/>
        </p:nvPicPr>
        <p:blipFill>
          <a:blip r:embed="rId9" cstate="screen">
            <a:extLst>
              <a:ext uri="{28A0092B-C50C-407E-A947-70E740481C1C}">
                <a14:useLocalDpi xmlns:a14="http://schemas.microsoft.com/office/drawing/2010/main"/>
              </a:ext>
            </a:extLst>
          </a:blip>
          <a:stretch>
            <a:fillRect/>
          </a:stretch>
        </p:blipFill>
        <p:spPr>
          <a:xfrm>
            <a:off x="5892765" y="251961"/>
            <a:ext cx="3204185" cy="1023559"/>
          </a:xfrm>
          <a:prstGeom prst="rect">
            <a:avLst/>
          </a:prstGeom>
        </p:spPr>
      </p:pic>
      <p:pic>
        <p:nvPicPr>
          <p:cNvPr id="7" name="Image 6" descr="Une image contenant personne, intérieur, préparation&#10;&#10;Description générée automatiquement">
            <a:extLst>
              <a:ext uri="{FF2B5EF4-FFF2-40B4-BE49-F238E27FC236}">
                <a16:creationId xmlns:a16="http://schemas.microsoft.com/office/drawing/2014/main" id="{11D0D192-5962-8324-7623-D6F4493DE8D1}"/>
              </a:ext>
            </a:extLst>
          </p:cNvPr>
          <p:cNvPicPr>
            <a:picLocks noChangeAspect="1"/>
          </p:cNvPicPr>
          <p:nvPr/>
        </p:nvPicPr>
        <p:blipFill>
          <a:blip r:embed="rId10"/>
          <a:stretch>
            <a:fillRect/>
          </a:stretch>
        </p:blipFill>
        <p:spPr>
          <a:xfrm>
            <a:off x="187333" y="251962"/>
            <a:ext cx="5855376" cy="3540110"/>
          </a:xfrm>
          <a:prstGeom prst="rect">
            <a:avLst/>
          </a:prstGeom>
        </p:spPr>
      </p:pic>
      <p:pic>
        <p:nvPicPr>
          <p:cNvPr id="10" name="Picture 2" descr="Directions régionales de l'économie, de l'emploi, du travail ...">
            <a:extLst>
              <a:ext uri="{FF2B5EF4-FFF2-40B4-BE49-F238E27FC236}">
                <a16:creationId xmlns:a16="http://schemas.microsoft.com/office/drawing/2014/main" id="{447DA781-2C05-37D9-ECCA-2684F3FFFE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024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9" name="New picture"/>
          <p:cNvPicPr/>
          <p:nvPr/>
        </p:nvPicPr>
        <p:blipFill>
          <a:blip r:embed="rId7"/>
          <a:stretch>
            <a:fillRect/>
          </a:stretch>
        </p:blipFill>
        <p:spPr>
          <a:xfrm>
            <a:off x="0" y="6579341"/>
            <a:ext cx="12193702" cy="222513"/>
          </a:xfrm>
          <a:prstGeom prst="rect">
            <a:avLst/>
          </a:prstGeom>
        </p:spPr>
      </p:pic>
      <p:sp>
        <p:nvSpPr>
          <p:cNvPr id="22" name="ZoneTexte 21">
            <a:extLst>
              <a:ext uri="{FF2B5EF4-FFF2-40B4-BE49-F238E27FC236}">
                <a16:creationId xmlns:a16="http://schemas.microsoft.com/office/drawing/2014/main" id="{F5F8BA6C-1D16-2A31-0013-2CE05873F1E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Il n’existe pas de relation significative entre le type de contrat des sortants et le souhait de valider le diplôme non obtenu en CFA.</a:t>
            </a:r>
          </a:p>
        </p:txBody>
      </p:sp>
      <p:pic>
        <p:nvPicPr>
          <p:cNvPr id="1030" name="Picture 6">
            <a:extLst>
              <a:ext uri="{FF2B5EF4-FFF2-40B4-BE49-F238E27FC236}">
                <a16:creationId xmlns:a16="http://schemas.microsoft.com/office/drawing/2014/main" id="{AEB3F000-23A9-FA30-5C30-7C167F758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1619526"/>
            <a:ext cx="10782300" cy="393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541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3923786" y="1586852"/>
            <a:ext cx="4993188" cy="3115179"/>
          </a:xfrm>
          <a:prstGeom prst="rect">
            <a:avLst/>
          </a:prstGeom>
        </p:spPr>
      </p:pic>
      <p:pic>
        <p:nvPicPr>
          <p:cNvPr id="10" name="New picture"/>
          <p:cNvPicPr/>
          <p:nvPr/>
        </p:nvPicPr>
        <p:blipFill>
          <a:blip r:embed="rId8"/>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D27B5091-57DE-A8D8-64DE-CE7FF9B560D9}"/>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86% des sortants souhaitant valider un diplôme déclarent que cette validation est en adéquation avec le métier exercé ou envisagé.   </a:t>
            </a:r>
          </a:p>
        </p:txBody>
      </p:sp>
      <p:sp>
        <p:nvSpPr>
          <p:cNvPr id="12" name="ZoneTexte 11">
            <a:extLst>
              <a:ext uri="{FF2B5EF4-FFF2-40B4-BE49-F238E27FC236}">
                <a16:creationId xmlns:a16="http://schemas.microsoft.com/office/drawing/2014/main" id="{946ED2BB-854B-0034-91A4-8BDA31DF712C}"/>
              </a:ext>
            </a:extLst>
          </p:cNvPr>
          <p:cNvSpPr txBox="1"/>
          <p:nvPr/>
        </p:nvSpPr>
        <p:spPr>
          <a:xfrm>
            <a:off x="3620122" y="4702031"/>
            <a:ext cx="5357663" cy="830997"/>
          </a:xfrm>
          <a:prstGeom prst="rect">
            <a:avLst/>
          </a:prstGeom>
          <a:noFill/>
        </p:spPr>
        <p:txBody>
          <a:bodyPr wrap="square" rtlCol="0">
            <a:spAutoFit/>
          </a:bodyPr>
          <a:lstStyle/>
          <a:p>
            <a:r>
              <a:rPr lang="fr-FR" sz="1200" dirty="0">
                <a:latin typeface="Century Gothic" panose="020B0502020202020204" pitchFamily="34" charset="0"/>
              </a:rPr>
              <a:t>Base : sortants souhaitant valider leur diplôme non obtenu en CFA ou </a:t>
            </a:r>
          </a:p>
          <a:p>
            <a:r>
              <a:rPr lang="fr-FR" sz="1200" dirty="0">
                <a:latin typeface="Century Gothic" panose="020B0502020202020204" pitchFamily="34" charset="0"/>
              </a:rPr>
              <a:t>souhaitant acquérir un diplôme de niveau supérieur et étant en CDI, CDD long ou ayant créer leur entreprise ou travaillant sur un projet de création ou de reprise</a:t>
            </a:r>
          </a:p>
        </p:txBody>
      </p:sp>
      <p:sp>
        <p:nvSpPr>
          <p:cNvPr id="9" name="ZoneTexte 8">
            <a:extLst>
              <a:ext uri="{FF2B5EF4-FFF2-40B4-BE49-F238E27FC236}">
                <a16:creationId xmlns:a16="http://schemas.microsoft.com/office/drawing/2014/main" id="{1FD92C35-16D5-B8B1-E0ED-5A54A4CD22A9}"/>
              </a:ext>
            </a:extLst>
          </p:cNvPr>
          <p:cNvSpPr txBox="1"/>
          <p:nvPr/>
        </p:nvSpPr>
        <p:spPr>
          <a:xfrm>
            <a:off x="4741570" y="5917685"/>
            <a:ext cx="2602095" cy="276999"/>
          </a:xfrm>
          <a:prstGeom prst="rect">
            <a:avLst/>
          </a:prstGeom>
          <a:noFill/>
          <a:ln>
            <a:solidFill>
              <a:schemeClr val="tx1"/>
            </a:solidFill>
          </a:ln>
        </p:spPr>
        <p:txBody>
          <a:bodyPr wrap="square" rtlCol="0">
            <a:spAutoFit/>
          </a:bodyPr>
          <a:lstStyle/>
          <a:p>
            <a:pPr algn="ctr"/>
            <a:r>
              <a:rPr lang="fr-FR" sz="1200" dirty="0">
                <a:latin typeface="Century Gothic" panose="020B0502020202020204" pitchFamily="34" charset="0"/>
              </a:rPr>
              <a:t>Attention effectifs faibles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0646" y="191604"/>
            <a:ext cx="6141354" cy="6423240"/>
          </a:xfrm>
          <a:prstGeom prst="rect">
            <a:avLst/>
          </a:prstGeom>
        </p:spPr>
      </p:pic>
      <p:sp>
        <p:nvSpPr>
          <p:cNvPr id="8" name="ZoneTexte 7">
            <a:extLst>
              <a:ext uri="{FF2B5EF4-FFF2-40B4-BE49-F238E27FC236}">
                <a16:creationId xmlns:a16="http://schemas.microsoft.com/office/drawing/2014/main" id="{29F299DD-AFF6-0AE3-3901-8E8B3361AD07}"/>
              </a:ext>
            </a:extLst>
          </p:cNvPr>
          <p:cNvSpPr txBox="1"/>
          <p:nvPr/>
        </p:nvSpPr>
        <p:spPr>
          <a:xfrm>
            <a:off x="6528783" y="1318429"/>
            <a:ext cx="3978971" cy="2622769"/>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Connaissance</a:t>
            </a:r>
          </a:p>
          <a:p>
            <a:pPr defTabSz="854324"/>
            <a:r>
              <a:rPr lang="fr-FR" sz="4111" dirty="0">
                <a:solidFill>
                  <a:prstClr val="white"/>
                </a:solidFill>
                <a:latin typeface="Century Gothic" panose="020B0502020202020204" pitchFamily="34" charset="0"/>
                <a:cs typeface="Arial" pitchFamily="34" charset="0"/>
              </a:rPr>
              <a:t>et degré d’intérêt vis-à-vis de la VAE</a:t>
            </a:r>
          </a:p>
        </p:txBody>
      </p:sp>
      <p:pic>
        <p:nvPicPr>
          <p:cNvPr id="14" name="New picture">
            <a:extLst>
              <a:ext uri="{FF2B5EF4-FFF2-40B4-BE49-F238E27FC236}">
                <a16:creationId xmlns:a16="http://schemas.microsoft.com/office/drawing/2014/main" id="{DE508DCA-DC2E-8666-A089-2DD492CC6906}"/>
              </a:ext>
            </a:extLst>
          </p:cNvPr>
          <p:cNvPicPr/>
          <p:nvPr/>
        </p:nvPicPr>
        <p:blipFill>
          <a:blip r:embed="rId3"/>
          <a:stretch>
            <a:fillRect/>
          </a:stretch>
        </p:blipFill>
        <p:spPr>
          <a:xfrm>
            <a:off x="151288" y="162968"/>
            <a:ext cx="6034548" cy="6435071"/>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4262751" y="251961"/>
            <a:ext cx="3204185" cy="1023559"/>
          </a:xfrm>
          <a:prstGeom prst="rect">
            <a:avLst/>
          </a:prstGeom>
        </p:spPr>
      </p:pic>
      <p:pic>
        <p:nvPicPr>
          <p:cNvPr id="13" name="New picture"/>
          <p:cNvPicPr/>
          <p:nvPr/>
        </p:nvPicPr>
        <p:blipFill>
          <a:blip r:embed="rId7"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8"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7" name="Text Box 1">
            <a:extLst>
              <a:ext uri="{FF2B5EF4-FFF2-40B4-BE49-F238E27FC236}">
                <a16:creationId xmlns:a16="http://schemas.microsoft.com/office/drawing/2014/main" id="{4F453C36-1257-CB48-8BF7-EE5C7DB6B14E}"/>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32</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9" name="Image 8">
            <a:extLst>
              <a:ext uri="{FF2B5EF4-FFF2-40B4-BE49-F238E27FC236}">
                <a16:creationId xmlns:a16="http://schemas.microsoft.com/office/drawing/2014/main" id="{CF29417B-BB8D-93C1-3417-97E3BF7BE3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6579C476-46A8-E31A-96E8-9F258541AD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5714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4524315"/>
          </a:xfrm>
          <a:prstGeom prst="rect">
            <a:avLst/>
          </a:prstGeom>
          <a:noFill/>
        </p:spPr>
        <p:txBody>
          <a:bodyPr wrap="square" rtlCol="0">
            <a:spAutoFit/>
          </a:bodyPr>
          <a:lstStyle/>
          <a:p>
            <a:pPr algn="just"/>
            <a:r>
              <a:rPr lang="fr-FR" sz="1800" b="0" i="0" u="none" strike="noStrike" baseline="0" dirty="0">
                <a:latin typeface="CenturyGothic"/>
              </a:rPr>
              <a:t>Près de 6 répondants sur 10 évoquent avoir une bonne connaissance de la VAE. 15% des sortants déclarent avoir un très bon niveau de connaissance de ce dispositif et 42% un bon niveau de connaissance. Seuls 12% des sortants ont déjà eu recours à la VAE.</a:t>
            </a:r>
          </a:p>
          <a:p>
            <a:pPr algn="just"/>
            <a:endParaRPr lang="fr-FR" sz="1800" b="0" i="0" u="none" strike="noStrike" baseline="0" dirty="0">
              <a:latin typeface="CenturyGothic"/>
            </a:endParaRPr>
          </a:p>
          <a:p>
            <a:pPr algn="just"/>
            <a:r>
              <a:rPr lang="fr-FR" sz="1800" b="0" i="0" u="none" strike="noStrike" baseline="0" dirty="0">
                <a:latin typeface="CenturyGothic"/>
              </a:rPr>
              <a:t>Il est possible de constater un certain attrait du dispositif de VAE. 31% envisagent de réalisation une VAE mais seuls 3% des sortants souhaitent rentrer dans un dispositif VAE dans les prochains mois. Ils sont 28% souhaitent réaliser une VAE sans délai précis.</a:t>
            </a:r>
          </a:p>
          <a:p>
            <a:pPr algn="just"/>
            <a:endParaRPr lang="fr-FR" sz="1800" b="0" i="0" u="none" strike="noStrike" baseline="0" dirty="0">
              <a:latin typeface="CenturyGothic"/>
            </a:endParaRPr>
          </a:p>
          <a:p>
            <a:pPr algn="just"/>
            <a:r>
              <a:rPr lang="fr-FR" sz="1800" b="0" i="0" u="none" strike="noStrike" baseline="0" dirty="0">
                <a:latin typeface="CenturyGothic"/>
              </a:rPr>
              <a:t>Il est possible de constater un lien entre le souhait des sortants non diplômés de valider leur diplôme et l’intention d’entrer prochainement dans le dispositif VAE. Parmi les sortants ne souhaitant pas avoir recours à la VAE prochainement et n’ayant jamais eu recours à ce dispositif par le passé, seuls 11% déclarent avoir déjà pensé à réaliser une VAE. Parmi ces 11% ( attention effectifs faibles) , 5 sortants expliquent ne pas l’avoir fait en raison d’un manque de temps et 3 sortants en raison d’un manque d’informations sur le dispositif de la VAE.</a:t>
            </a:r>
          </a:p>
          <a:p>
            <a:pPr algn="just"/>
            <a:endParaRPr lang="fr-FR" sz="1800" b="0" i="0" u="none" strike="noStrike" baseline="0" dirty="0">
              <a:latin typeface="CenturyGothic"/>
            </a:endParaRPr>
          </a:p>
          <a:p>
            <a:pPr algn="just"/>
            <a:r>
              <a:rPr lang="fr-FR" sz="1800" b="0" i="0" u="none" strike="noStrike" baseline="0" dirty="0">
                <a:latin typeface="CenturyGothic"/>
              </a:rPr>
              <a:t>Parmi les 89% de sortants déclarant ne pas avoir pensé à réaliser une VAE, 37% évoquent le manque de temps, 36% le manque d’informations sur le dispositif de la VAE et 19% le manque d’intérêt professionnel.</a:t>
            </a:r>
          </a:p>
        </p:txBody>
      </p:sp>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9054790"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Connaissance et degré d’intérêt vis-à-vis de la VAE</a:t>
            </a:r>
            <a:endParaRPr lang="fr-FR" sz="2800" dirty="0"/>
          </a:p>
        </p:txBody>
      </p:sp>
    </p:spTree>
    <p:extLst>
      <p:ext uri="{BB962C8B-B14F-4D97-AF65-F5344CB8AC3E}">
        <p14:creationId xmlns:p14="http://schemas.microsoft.com/office/powerpoint/2010/main" val="28924097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2308324"/>
          </a:xfrm>
          <a:prstGeom prst="rect">
            <a:avLst/>
          </a:prstGeom>
          <a:noFill/>
        </p:spPr>
        <p:txBody>
          <a:bodyPr wrap="square" rtlCol="0">
            <a:spAutoFit/>
          </a:bodyPr>
          <a:lstStyle/>
          <a:p>
            <a:pPr algn="just"/>
            <a:r>
              <a:rPr lang="fr-FR" sz="1800" b="0" i="0" u="none" strike="noStrike" baseline="0" dirty="0">
                <a:latin typeface="CenturyGothic"/>
              </a:rPr>
              <a:t>Trois facteurs principaux expliquent la réalisation d’une VAE ou le souhait de recourir à ce dispositif :</a:t>
            </a:r>
          </a:p>
          <a:p>
            <a:pPr marL="285750" indent="-285750" algn="just">
              <a:buFont typeface="Arial" panose="020B0604020202020204" pitchFamily="34" charset="0"/>
              <a:buChar char="•"/>
            </a:pPr>
            <a:r>
              <a:rPr lang="fr-FR" sz="1800" b="0" i="0" u="none" strike="noStrike" baseline="0" dirty="0">
                <a:latin typeface="CenturyGothic"/>
              </a:rPr>
              <a:t>Sécuriser le parcours ou évoluer professionnellement. 51% des sortants ayant déjà réalisé une VAE dans le passé ou envisageant dans réaliser une sont tout à fait d’accord avec cet item.</a:t>
            </a:r>
          </a:p>
          <a:p>
            <a:pPr marL="285750" indent="-285750" algn="just">
              <a:buFont typeface="Arial" panose="020B0604020202020204" pitchFamily="34" charset="0"/>
              <a:buChar char="•"/>
            </a:pPr>
            <a:r>
              <a:rPr lang="fr-FR" sz="1800" b="0" i="0" u="none" strike="noStrike" baseline="0" dirty="0">
                <a:latin typeface="CenturyGothic"/>
              </a:rPr>
              <a:t>Obtenir une reconnaissance officielle de ses compétences. 48% des sortants ayant déjà réalisé une VAE dans le passé ou envisageant dans réaliser une sont tout à fait d’accord avec cet item.</a:t>
            </a:r>
          </a:p>
          <a:p>
            <a:pPr marL="285750" indent="-285750" algn="just">
              <a:buFont typeface="Arial" panose="020B0604020202020204" pitchFamily="34" charset="0"/>
              <a:buChar char="•"/>
            </a:pPr>
            <a:r>
              <a:rPr lang="fr-FR" sz="1800" b="0" i="0" u="none" strike="noStrike" baseline="0" dirty="0">
                <a:latin typeface="CenturyGothic"/>
              </a:rPr>
              <a:t>Mettre en cohérence mon niveau de qualification, de responsabilité ou mon savoir-faire avec un diplôme reconnu. 55% des sortants ayant déjà réalisé une VAE dans le passé ou envisageant dans réaliser une sont tout à fait d’accord avec cet item.</a:t>
            </a:r>
          </a:p>
        </p:txBody>
      </p:sp>
      <p:sp>
        <p:nvSpPr>
          <p:cNvPr id="14" name="ZoneTexte 13">
            <a:extLst>
              <a:ext uri="{FF2B5EF4-FFF2-40B4-BE49-F238E27FC236}">
                <a16:creationId xmlns:a16="http://schemas.microsoft.com/office/drawing/2014/main" id="{BA393BDA-43B9-7AFE-B8BF-ACEE42F3468E}"/>
              </a:ext>
            </a:extLst>
          </p:cNvPr>
          <p:cNvSpPr txBox="1"/>
          <p:nvPr/>
        </p:nvSpPr>
        <p:spPr>
          <a:xfrm>
            <a:off x="457200" y="377348"/>
            <a:ext cx="9054790"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Connaissance et degré d’intérêt vis-à-vis de la VAE</a:t>
            </a:r>
            <a:endParaRPr lang="fr-FR" sz="2800" dirty="0"/>
          </a:p>
        </p:txBody>
      </p:sp>
    </p:spTree>
    <p:extLst>
      <p:ext uri="{BB962C8B-B14F-4D97-AF65-F5344CB8AC3E}">
        <p14:creationId xmlns:p14="http://schemas.microsoft.com/office/powerpoint/2010/main" val="39785541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836531" y="1101932"/>
            <a:ext cx="4913083" cy="3070677"/>
          </a:xfrm>
          <a:prstGeom prst="rect">
            <a:avLst/>
          </a:prstGeom>
        </p:spPr>
      </p:pic>
      <p:pic>
        <p:nvPicPr>
          <p:cNvPr id="9" name="New picture"/>
          <p:cNvPicPr/>
          <p:nvPr/>
        </p:nvPicPr>
        <p:blipFill>
          <a:blip r:embed="rId8"/>
          <a:stretch>
            <a:fillRect/>
          </a:stretch>
        </p:blipFill>
        <p:spPr>
          <a:xfrm>
            <a:off x="7092686" y="1101935"/>
            <a:ext cx="3417927" cy="2666493"/>
          </a:xfrm>
          <a:prstGeom prst="rect">
            <a:avLst/>
          </a:prstGeom>
        </p:spPr>
      </p:pic>
      <p:pic>
        <p:nvPicPr>
          <p:cNvPr id="10" name="New picture"/>
          <p:cNvPicPr/>
          <p:nvPr/>
        </p:nvPicPr>
        <p:blipFill>
          <a:blip r:embed="rId9"/>
          <a:stretch>
            <a:fillRect/>
          </a:stretch>
        </p:blipFill>
        <p:spPr>
          <a:xfrm>
            <a:off x="0" y="6579341"/>
            <a:ext cx="12193702" cy="222513"/>
          </a:xfrm>
          <a:prstGeom prst="rect">
            <a:avLst/>
          </a:prstGeom>
        </p:spPr>
      </p:pic>
      <p:sp>
        <p:nvSpPr>
          <p:cNvPr id="12" name="ZoneTexte 11">
            <a:extLst>
              <a:ext uri="{FF2B5EF4-FFF2-40B4-BE49-F238E27FC236}">
                <a16:creationId xmlns:a16="http://schemas.microsoft.com/office/drawing/2014/main" id="{661BD953-AE12-FCF9-4476-E16F7DAD9C6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Près de 6 répondants sur 10 évoquent avoir une bonne connaissance de la VAE. </a:t>
            </a:r>
          </a:p>
          <a:p>
            <a:pPr defTabSz="854324"/>
            <a:r>
              <a:rPr lang="fr-FR" sz="2000" dirty="0">
                <a:solidFill>
                  <a:schemeClr val="bg1"/>
                </a:solidFill>
                <a:latin typeface="Century Gothic" panose="020B0502020202020204" pitchFamily="34" charset="0"/>
                <a:cs typeface="Arial" pitchFamily="34" charset="0"/>
              </a:rPr>
              <a:t>Seuls 12% des sortants ont déjà eu recours à la VAE. </a:t>
            </a:r>
          </a:p>
        </p:txBody>
      </p:sp>
      <p:pic>
        <p:nvPicPr>
          <p:cNvPr id="7" name="New picture">
            <a:extLst>
              <a:ext uri="{FF2B5EF4-FFF2-40B4-BE49-F238E27FC236}">
                <a16:creationId xmlns:a16="http://schemas.microsoft.com/office/drawing/2014/main" id="{14CA4AC2-31F6-2635-7B3B-F195DA64AD9C}"/>
              </a:ext>
            </a:extLst>
          </p:cNvPr>
          <p:cNvPicPr/>
          <p:nvPr/>
        </p:nvPicPr>
        <p:blipFill>
          <a:blip r:embed="rId10"/>
          <a:stretch>
            <a:fillRect/>
          </a:stretch>
        </p:blipFill>
        <p:spPr>
          <a:xfrm>
            <a:off x="6894865" y="4060345"/>
            <a:ext cx="3813567" cy="2403258"/>
          </a:xfrm>
          <a:prstGeom prst="rect">
            <a:avLst/>
          </a:prstGeom>
        </p:spPr>
      </p:pic>
      <p:sp>
        <p:nvSpPr>
          <p:cNvPr id="11" name="ZoneTexte 10">
            <a:extLst>
              <a:ext uri="{FF2B5EF4-FFF2-40B4-BE49-F238E27FC236}">
                <a16:creationId xmlns:a16="http://schemas.microsoft.com/office/drawing/2014/main" id="{3996B8D5-4271-A50E-A308-BC4B65754540}"/>
              </a:ext>
            </a:extLst>
          </p:cNvPr>
          <p:cNvSpPr txBox="1"/>
          <p:nvPr/>
        </p:nvSpPr>
        <p:spPr>
          <a:xfrm>
            <a:off x="1118648" y="4938808"/>
            <a:ext cx="4348848" cy="646331"/>
          </a:xfrm>
          <a:prstGeom prst="rect">
            <a:avLst/>
          </a:prstGeom>
          <a:noFill/>
        </p:spPr>
        <p:txBody>
          <a:bodyPr wrap="square" rtlCol="0">
            <a:spAutoFit/>
          </a:bodyPr>
          <a:lstStyle/>
          <a:p>
            <a:pPr algn="ctr" defTabSz="854324"/>
            <a:r>
              <a:rPr lang="fr-FR" sz="1200" b="1" dirty="0">
                <a:latin typeface="Century Gothic" panose="020B0502020202020204" pitchFamily="34" charset="0"/>
                <a:cs typeface="Arial" pitchFamily="34" charset="0"/>
              </a:rPr>
              <a:t>3% des sortants souhaitent rentrer dans un dispositif de VAE dans les prochains mois et 28% envisagent de rentrer dans un dispositif VAE sans délai précis. </a:t>
            </a:r>
          </a:p>
        </p:txBody>
      </p:sp>
      <p:sp>
        <p:nvSpPr>
          <p:cNvPr id="13" name="ZoneTexte 12">
            <a:extLst>
              <a:ext uri="{FF2B5EF4-FFF2-40B4-BE49-F238E27FC236}">
                <a16:creationId xmlns:a16="http://schemas.microsoft.com/office/drawing/2014/main" id="{3627715E-D884-3A60-8BD6-D7860D8AE157}"/>
              </a:ext>
            </a:extLst>
          </p:cNvPr>
          <p:cNvSpPr txBox="1"/>
          <p:nvPr/>
        </p:nvSpPr>
        <p:spPr>
          <a:xfrm>
            <a:off x="836531" y="4254211"/>
            <a:ext cx="5133124" cy="276999"/>
          </a:xfrm>
          <a:prstGeom prst="rect">
            <a:avLst/>
          </a:prstGeom>
          <a:noFill/>
        </p:spPr>
        <p:txBody>
          <a:bodyPr wrap="square" rtlCol="0">
            <a:spAutoFit/>
          </a:bodyPr>
          <a:lstStyle/>
          <a:p>
            <a:r>
              <a:rPr lang="fr-FR" sz="1200" dirty="0">
                <a:latin typeface="Century Gothic" panose="020B0502020202020204" pitchFamily="34" charset="0"/>
              </a:rPr>
              <a:t>Base : tous</a:t>
            </a:r>
          </a:p>
        </p:txBody>
      </p:sp>
      <p:sp>
        <p:nvSpPr>
          <p:cNvPr id="14" name="ZoneTexte 13">
            <a:extLst>
              <a:ext uri="{FF2B5EF4-FFF2-40B4-BE49-F238E27FC236}">
                <a16:creationId xmlns:a16="http://schemas.microsoft.com/office/drawing/2014/main" id="{BBC397CE-FA72-2591-FDCE-8C937F7037E7}"/>
              </a:ext>
            </a:extLst>
          </p:cNvPr>
          <p:cNvSpPr txBox="1"/>
          <p:nvPr/>
        </p:nvSpPr>
        <p:spPr>
          <a:xfrm>
            <a:off x="7210465" y="3661537"/>
            <a:ext cx="5133124" cy="276999"/>
          </a:xfrm>
          <a:prstGeom prst="rect">
            <a:avLst/>
          </a:prstGeom>
          <a:noFill/>
        </p:spPr>
        <p:txBody>
          <a:bodyPr wrap="square" rtlCol="0">
            <a:spAutoFit/>
          </a:bodyPr>
          <a:lstStyle/>
          <a:p>
            <a:r>
              <a:rPr lang="fr-FR" sz="1200" dirty="0">
                <a:latin typeface="Century Gothic" panose="020B0502020202020204" pitchFamily="34" charset="0"/>
              </a:rPr>
              <a:t>Base : tous</a:t>
            </a:r>
          </a:p>
        </p:txBody>
      </p:sp>
      <p:sp>
        <p:nvSpPr>
          <p:cNvPr id="15" name="ZoneTexte 14">
            <a:extLst>
              <a:ext uri="{FF2B5EF4-FFF2-40B4-BE49-F238E27FC236}">
                <a16:creationId xmlns:a16="http://schemas.microsoft.com/office/drawing/2014/main" id="{A144080D-2D97-5725-C6DA-CC3D87A0C237}"/>
              </a:ext>
            </a:extLst>
          </p:cNvPr>
          <p:cNvSpPr txBox="1"/>
          <p:nvPr/>
        </p:nvSpPr>
        <p:spPr>
          <a:xfrm>
            <a:off x="7210465" y="6302341"/>
            <a:ext cx="5133124" cy="276999"/>
          </a:xfrm>
          <a:prstGeom prst="rect">
            <a:avLst/>
          </a:prstGeom>
          <a:noFill/>
        </p:spPr>
        <p:txBody>
          <a:bodyPr wrap="square" rtlCol="0">
            <a:spAutoFit/>
          </a:bodyPr>
          <a:lstStyle/>
          <a:p>
            <a:r>
              <a:rPr lang="fr-FR" sz="1200" dirty="0">
                <a:latin typeface="Century Gothic" panose="020B0502020202020204" pitchFamily="34" charset="0"/>
              </a:rPr>
              <a:t>Base : tous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2" name="ZoneTexte 11">
            <a:extLst>
              <a:ext uri="{FF2B5EF4-FFF2-40B4-BE49-F238E27FC236}">
                <a16:creationId xmlns:a16="http://schemas.microsoft.com/office/drawing/2014/main" id="{661BD953-AE12-FCF9-4476-E16F7DAD9C6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Les sortants souhaitant valider leur diplôme non obtenu en CFA sont davantage à </a:t>
            </a:r>
          </a:p>
          <a:p>
            <a:pPr defTabSz="854324"/>
            <a:r>
              <a:rPr lang="fr-FR" sz="2000" dirty="0">
                <a:solidFill>
                  <a:schemeClr val="bg1"/>
                </a:solidFill>
                <a:latin typeface="Century Gothic" panose="020B0502020202020204" pitchFamily="34" charset="0"/>
                <a:cs typeface="Arial" pitchFamily="34" charset="0"/>
              </a:rPr>
              <a:t>compter entrer prochainement dans le dispositif de VAE. </a:t>
            </a:r>
          </a:p>
        </p:txBody>
      </p:sp>
      <p:pic>
        <p:nvPicPr>
          <p:cNvPr id="1032" name="Picture 8">
            <a:extLst>
              <a:ext uri="{FF2B5EF4-FFF2-40B4-BE49-F238E27FC236}">
                <a16:creationId xmlns:a16="http://schemas.microsoft.com/office/drawing/2014/main" id="{CEB5AC6D-7138-92BB-87CA-8E333A9BCB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835" y="1591656"/>
            <a:ext cx="11380361" cy="364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416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2" name="ZoneTexte 11">
            <a:extLst>
              <a:ext uri="{FF2B5EF4-FFF2-40B4-BE49-F238E27FC236}">
                <a16:creationId xmlns:a16="http://schemas.microsoft.com/office/drawing/2014/main" id="{661BD953-AE12-FCF9-4476-E16F7DAD9C68}"/>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Il n’existe pas de relation significative entre le souhait d’entrer prochainement dans le dispositif VAE et le degré de connaissance de ce dispositif. </a:t>
            </a:r>
          </a:p>
        </p:txBody>
      </p:sp>
      <p:pic>
        <p:nvPicPr>
          <p:cNvPr id="3074" name="Picture 2">
            <a:extLst>
              <a:ext uri="{FF2B5EF4-FFF2-40B4-BE49-F238E27FC236}">
                <a16:creationId xmlns:a16="http://schemas.microsoft.com/office/drawing/2014/main" id="{BBDB7F72-2ED7-9F50-650B-D9BEE10BA5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00" y="1377950"/>
            <a:ext cx="104394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195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3728794" y="963902"/>
            <a:ext cx="4040833" cy="2091621"/>
          </a:xfrm>
          <a:prstGeom prst="rect">
            <a:avLst/>
          </a:prstGeom>
        </p:spPr>
      </p:pic>
      <p:pic>
        <p:nvPicPr>
          <p:cNvPr id="11" name="New picture"/>
          <p:cNvPicPr/>
          <p:nvPr/>
        </p:nvPicPr>
        <p:blipFill>
          <a:blip r:embed="rId8"/>
          <a:stretch>
            <a:fillRect/>
          </a:stretch>
        </p:blipFill>
        <p:spPr>
          <a:xfrm>
            <a:off x="0" y="6579341"/>
            <a:ext cx="12193702" cy="222513"/>
          </a:xfrm>
          <a:prstGeom prst="rect">
            <a:avLst/>
          </a:prstGeom>
        </p:spPr>
      </p:pic>
      <p:sp>
        <p:nvSpPr>
          <p:cNvPr id="12" name="ZoneTexte 11">
            <a:extLst>
              <a:ext uri="{FF2B5EF4-FFF2-40B4-BE49-F238E27FC236}">
                <a16:creationId xmlns:a16="http://schemas.microsoft.com/office/drawing/2014/main" id="{F83B14A7-197C-7207-64D2-2307D6932B97}"/>
              </a:ext>
            </a:extLst>
          </p:cNvPr>
          <p:cNvSpPr txBox="1"/>
          <p:nvPr/>
        </p:nvSpPr>
        <p:spPr>
          <a:xfrm>
            <a:off x="2491549" y="2920314"/>
            <a:ext cx="8583593" cy="246221"/>
          </a:xfrm>
          <a:prstGeom prst="rect">
            <a:avLst/>
          </a:prstGeom>
          <a:noFill/>
        </p:spPr>
        <p:txBody>
          <a:bodyPr wrap="square" rtlCol="0">
            <a:spAutoFit/>
          </a:bodyPr>
          <a:lstStyle/>
          <a:p>
            <a:r>
              <a:rPr lang="fr-FR" sz="1000" dirty="0">
                <a:latin typeface="Century Gothic" panose="020B0502020202020204" pitchFamily="34" charset="0"/>
              </a:rPr>
              <a:t>Base : sortants n’ayant pas eu recours à la VAE et ne souhaitant pas entrer prochainement dans le dispositif.</a:t>
            </a:r>
          </a:p>
        </p:txBody>
      </p:sp>
      <p:pic>
        <p:nvPicPr>
          <p:cNvPr id="1026" name="Picture 2">
            <a:extLst>
              <a:ext uri="{FF2B5EF4-FFF2-40B4-BE49-F238E27FC236}">
                <a16:creationId xmlns:a16="http://schemas.microsoft.com/office/drawing/2014/main" id="{0D18319E-A571-431B-D350-794B4DC8D2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889" y="3219880"/>
            <a:ext cx="4412840" cy="3125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98C023D-BF73-1769-AF06-6C60A96D41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9664" y="3248385"/>
            <a:ext cx="5082666" cy="324495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78474839-F5A8-C7B3-51C6-9B18F296A307}"/>
              </a:ext>
            </a:extLst>
          </p:cNvPr>
          <p:cNvSpPr txBox="1"/>
          <p:nvPr/>
        </p:nvSpPr>
        <p:spPr>
          <a:xfrm>
            <a:off x="445120" y="6310696"/>
            <a:ext cx="4412840" cy="246221"/>
          </a:xfrm>
          <a:prstGeom prst="rect">
            <a:avLst/>
          </a:prstGeom>
          <a:noFill/>
        </p:spPr>
        <p:txBody>
          <a:bodyPr wrap="square" rtlCol="0">
            <a:spAutoFit/>
          </a:bodyPr>
          <a:lstStyle/>
          <a:p>
            <a:r>
              <a:rPr lang="fr-FR" sz="1000" dirty="0">
                <a:latin typeface="Century Gothic" panose="020B0502020202020204" pitchFamily="34" charset="0"/>
              </a:rPr>
              <a:t>Base : sortants ayant déjà pensé à réaliser une VAE</a:t>
            </a:r>
          </a:p>
        </p:txBody>
      </p:sp>
      <p:sp>
        <p:nvSpPr>
          <p:cNvPr id="14" name="ZoneTexte 13">
            <a:extLst>
              <a:ext uri="{FF2B5EF4-FFF2-40B4-BE49-F238E27FC236}">
                <a16:creationId xmlns:a16="http://schemas.microsoft.com/office/drawing/2014/main" id="{13F73252-1CD3-F46D-9425-4B160EAC2905}"/>
              </a:ext>
            </a:extLst>
          </p:cNvPr>
          <p:cNvSpPr txBox="1"/>
          <p:nvPr/>
        </p:nvSpPr>
        <p:spPr>
          <a:xfrm>
            <a:off x="6662271" y="6310696"/>
            <a:ext cx="4412840" cy="246221"/>
          </a:xfrm>
          <a:prstGeom prst="rect">
            <a:avLst/>
          </a:prstGeom>
          <a:noFill/>
        </p:spPr>
        <p:txBody>
          <a:bodyPr wrap="square" rtlCol="0">
            <a:spAutoFit/>
          </a:bodyPr>
          <a:lstStyle/>
          <a:p>
            <a:r>
              <a:rPr lang="fr-FR" sz="1000" dirty="0">
                <a:latin typeface="Century Gothic" panose="020B0502020202020204" pitchFamily="34" charset="0"/>
              </a:rPr>
              <a:t>Base : sortants n’ayant pas pensé à réaliser une VAE</a:t>
            </a:r>
          </a:p>
        </p:txBody>
      </p:sp>
      <p:sp>
        <p:nvSpPr>
          <p:cNvPr id="17" name="ZoneTexte 16">
            <a:extLst>
              <a:ext uri="{FF2B5EF4-FFF2-40B4-BE49-F238E27FC236}">
                <a16:creationId xmlns:a16="http://schemas.microsoft.com/office/drawing/2014/main" id="{FCEF7601-3DA7-DC03-C6B1-F57A417F1776}"/>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Le manque de temps et le manque d’informations sont les facteurs explicatifs </a:t>
            </a:r>
          </a:p>
          <a:p>
            <a:pPr defTabSz="854324"/>
            <a:r>
              <a:rPr lang="fr-FR" sz="2000" dirty="0">
                <a:solidFill>
                  <a:schemeClr val="bg1"/>
                </a:solidFill>
                <a:latin typeface="Century Gothic" panose="020B0502020202020204" pitchFamily="34" charset="0"/>
                <a:cs typeface="Arial" pitchFamily="34" charset="0"/>
              </a:rPr>
              <a:t>principaux de la non-réalisation d’une VAE.</a:t>
            </a:r>
          </a:p>
        </p:txBody>
      </p:sp>
      <p:sp>
        <p:nvSpPr>
          <p:cNvPr id="18" name="ZoneTexte 17">
            <a:extLst>
              <a:ext uri="{FF2B5EF4-FFF2-40B4-BE49-F238E27FC236}">
                <a16:creationId xmlns:a16="http://schemas.microsoft.com/office/drawing/2014/main" id="{2ACD1855-67B5-2659-CB32-D8752B12638C}"/>
              </a:ext>
            </a:extLst>
          </p:cNvPr>
          <p:cNvSpPr txBox="1"/>
          <p:nvPr/>
        </p:nvSpPr>
        <p:spPr>
          <a:xfrm>
            <a:off x="4003964" y="4807527"/>
            <a:ext cx="1302327" cy="461665"/>
          </a:xfrm>
          <a:prstGeom prst="rect">
            <a:avLst/>
          </a:prstGeom>
          <a:noFill/>
          <a:ln>
            <a:solidFill>
              <a:schemeClr val="tx1"/>
            </a:solidFill>
          </a:ln>
        </p:spPr>
        <p:txBody>
          <a:bodyPr wrap="square" rtlCol="0">
            <a:spAutoFit/>
          </a:bodyPr>
          <a:lstStyle/>
          <a:p>
            <a:pPr algn="ctr"/>
            <a:r>
              <a:rPr lang="fr-FR" sz="1200" dirty="0">
                <a:latin typeface="Century Gothic" panose="020B0502020202020204" pitchFamily="34" charset="0"/>
              </a:rPr>
              <a:t>Attention effectifs faibles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11680"/>
            <a:ext cx="12193702" cy="961256"/>
          </a:xfrm>
          <a:prstGeom prst="rect">
            <a:avLst/>
          </a:prstGeom>
        </p:spPr>
      </p:pic>
      <p:pic>
        <p:nvPicPr>
          <p:cNvPr id="3" name="New picture"/>
          <p:cNvPicPr/>
          <p:nvPr/>
        </p:nvPicPr>
        <p:blipFill>
          <a:blip r:embed="rId3"/>
          <a:stretch>
            <a:fillRect/>
          </a:stretch>
        </p:blipFill>
        <p:spPr>
          <a:xfrm>
            <a:off x="0" y="11681"/>
            <a:ext cx="12193702" cy="240314"/>
          </a:xfrm>
          <a:prstGeom prst="rect">
            <a:avLst/>
          </a:prstGeom>
        </p:spPr>
      </p:pic>
      <p:pic>
        <p:nvPicPr>
          <p:cNvPr id="4" name="New picture"/>
          <p:cNvPicPr/>
          <p:nvPr/>
        </p:nvPicPr>
        <p:blipFill>
          <a:blip r:embed="rId4"/>
          <a:stretch>
            <a:fillRect/>
          </a:stretch>
        </p:blipFill>
        <p:spPr>
          <a:xfrm>
            <a:off x="0" y="11681"/>
            <a:ext cx="222513" cy="6808893"/>
          </a:xfrm>
          <a:prstGeom prst="rect">
            <a:avLst/>
          </a:prstGeom>
        </p:spPr>
      </p:pic>
      <p:pic>
        <p:nvPicPr>
          <p:cNvPr id="5" name="New picture"/>
          <p:cNvPicPr/>
          <p:nvPr/>
        </p:nvPicPr>
        <p:blipFill>
          <a:blip r:embed="rId4"/>
          <a:stretch>
            <a:fillRect/>
          </a:stretch>
        </p:blipFill>
        <p:spPr>
          <a:xfrm>
            <a:off x="11969518" y="11681"/>
            <a:ext cx="222513" cy="6808893"/>
          </a:xfrm>
          <a:prstGeom prst="rect">
            <a:avLst/>
          </a:prstGeom>
        </p:spPr>
      </p:pic>
      <p:pic>
        <p:nvPicPr>
          <p:cNvPr id="6" name="New picture"/>
          <p:cNvPicPr/>
          <p:nvPr/>
        </p:nvPicPr>
        <p:blipFill>
          <a:blip r:embed="rId5"/>
          <a:stretch>
            <a:fillRect/>
          </a:stretch>
        </p:blipFill>
        <p:spPr>
          <a:xfrm>
            <a:off x="10180766" y="234162"/>
            <a:ext cx="1869107" cy="623036"/>
          </a:xfrm>
          <a:prstGeom prst="rect">
            <a:avLst/>
          </a:prstGeom>
        </p:spPr>
      </p:pic>
      <p:pic>
        <p:nvPicPr>
          <p:cNvPr id="11" name="New picture"/>
          <p:cNvPicPr/>
          <p:nvPr/>
        </p:nvPicPr>
        <p:blipFill>
          <a:blip r:embed="rId6"/>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78474839-F5A8-C7B3-51C6-9B18F296A307}"/>
              </a:ext>
            </a:extLst>
          </p:cNvPr>
          <p:cNvSpPr txBox="1"/>
          <p:nvPr/>
        </p:nvSpPr>
        <p:spPr>
          <a:xfrm>
            <a:off x="1683175" y="5210889"/>
            <a:ext cx="4412840" cy="246221"/>
          </a:xfrm>
          <a:prstGeom prst="rect">
            <a:avLst/>
          </a:prstGeom>
          <a:noFill/>
        </p:spPr>
        <p:txBody>
          <a:bodyPr wrap="square" rtlCol="0">
            <a:spAutoFit/>
          </a:bodyPr>
          <a:lstStyle/>
          <a:p>
            <a:r>
              <a:rPr lang="fr-FR" sz="1000" dirty="0">
                <a:latin typeface="Century Gothic" panose="020B0502020202020204" pitchFamily="34" charset="0"/>
              </a:rPr>
              <a:t>Base : sortants ayant déjà pensé à réaliser une VAE</a:t>
            </a:r>
          </a:p>
        </p:txBody>
      </p:sp>
      <p:sp>
        <p:nvSpPr>
          <p:cNvPr id="14" name="ZoneTexte 13">
            <a:extLst>
              <a:ext uri="{FF2B5EF4-FFF2-40B4-BE49-F238E27FC236}">
                <a16:creationId xmlns:a16="http://schemas.microsoft.com/office/drawing/2014/main" id="{13F73252-1CD3-F46D-9425-4B160EAC2905}"/>
              </a:ext>
            </a:extLst>
          </p:cNvPr>
          <p:cNvSpPr txBox="1"/>
          <p:nvPr/>
        </p:nvSpPr>
        <p:spPr>
          <a:xfrm>
            <a:off x="6935198" y="5210889"/>
            <a:ext cx="4412840" cy="246221"/>
          </a:xfrm>
          <a:prstGeom prst="rect">
            <a:avLst/>
          </a:prstGeom>
          <a:noFill/>
        </p:spPr>
        <p:txBody>
          <a:bodyPr wrap="square" rtlCol="0">
            <a:spAutoFit/>
          </a:bodyPr>
          <a:lstStyle/>
          <a:p>
            <a:r>
              <a:rPr lang="fr-FR" sz="1000" dirty="0">
                <a:latin typeface="Century Gothic" panose="020B0502020202020204" pitchFamily="34" charset="0"/>
              </a:rPr>
              <a:t>Base : sortants n’ayant pas pensé à réaliser une VAE</a:t>
            </a:r>
          </a:p>
        </p:txBody>
      </p:sp>
      <p:sp>
        <p:nvSpPr>
          <p:cNvPr id="16" name="ZoneTexte 15">
            <a:extLst>
              <a:ext uri="{FF2B5EF4-FFF2-40B4-BE49-F238E27FC236}">
                <a16:creationId xmlns:a16="http://schemas.microsoft.com/office/drawing/2014/main" id="{88AD4FF7-6072-C16A-5ACB-B430737307C9}"/>
              </a:ext>
            </a:extLst>
          </p:cNvPr>
          <p:cNvSpPr txBox="1"/>
          <p:nvPr/>
        </p:nvSpPr>
        <p:spPr>
          <a:xfrm>
            <a:off x="1628395" y="1761763"/>
            <a:ext cx="4250644" cy="430887"/>
          </a:xfrm>
          <a:prstGeom prst="rect">
            <a:avLst/>
          </a:prstGeom>
          <a:noFill/>
        </p:spPr>
        <p:txBody>
          <a:bodyPr wrap="square" rtlCol="0">
            <a:spAutoFit/>
          </a:bodyPr>
          <a:lstStyle/>
          <a:p>
            <a:pPr algn="ctr"/>
            <a:r>
              <a:rPr lang="fr-FR" sz="1100" i="1" dirty="0">
                <a:latin typeface="Century Gothic" panose="020B0502020202020204" pitchFamily="34" charset="0"/>
              </a:rPr>
              <a:t>« J’y ai pensé, mais avec la venue au monde de ma fille, j’ai lâché prise et cela ne m’intéresse plus »</a:t>
            </a:r>
          </a:p>
        </p:txBody>
      </p:sp>
      <p:sp>
        <p:nvSpPr>
          <p:cNvPr id="7" name="ZoneTexte 6">
            <a:extLst>
              <a:ext uri="{FF2B5EF4-FFF2-40B4-BE49-F238E27FC236}">
                <a16:creationId xmlns:a16="http://schemas.microsoft.com/office/drawing/2014/main" id="{45F08C5D-EE8B-374A-E6DC-6B925C7A5DA2}"/>
              </a:ext>
            </a:extLst>
          </p:cNvPr>
          <p:cNvSpPr txBox="1"/>
          <p:nvPr/>
        </p:nvSpPr>
        <p:spPr>
          <a:xfrm>
            <a:off x="1628395" y="2372552"/>
            <a:ext cx="4250644" cy="261610"/>
          </a:xfrm>
          <a:prstGeom prst="rect">
            <a:avLst/>
          </a:prstGeom>
          <a:noFill/>
        </p:spPr>
        <p:txBody>
          <a:bodyPr wrap="square" rtlCol="0">
            <a:spAutoFit/>
          </a:bodyPr>
          <a:lstStyle/>
          <a:p>
            <a:pPr algn="ctr"/>
            <a:r>
              <a:rPr lang="fr-FR" sz="1100" i="1" dirty="0">
                <a:latin typeface="Century Gothic" panose="020B0502020202020204" pitchFamily="34" charset="0"/>
              </a:rPr>
              <a:t>« Manque modules pour valider mon BTS»</a:t>
            </a:r>
          </a:p>
        </p:txBody>
      </p:sp>
      <p:sp>
        <p:nvSpPr>
          <p:cNvPr id="9" name="ZoneTexte 8">
            <a:extLst>
              <a:ext uri="{FF2B5EF4-FFF2-40B4-BE49-F238E27FC236}">
                <a16:creationId xmlns:a16="http://schemas.microsoft.com/office/drawing/2014/main" id="{A1D34E37-47D4-A77D-2AD8-773B5365CAE1}"/>
              </a:ext>
            </a:extLst>
          </p:cNvPr>
          <p:cNvSpPr txBox="1"/>
          <p:nvPr/>
        </p:nvSpPr>
        <p:spPr>
          <a:xfrm>
            <a:off x="1628395" y="2714823"/>
            <a:ext cx="4250644" cy="261610"/>
          </a:xfrm>
          <a:prstGeom prst="rect">
            <a:avLst/>
          </a:prstGeom>
          <a:noFill/>
        </p:spPr>
        <p:txBody>
          <a:bodyPr wrap="square" rtlCol="0">
            <a:spAutoFit/>
          </a:bodyPr>
          <a:lstStyle/>
          <a:p>
            <a:pPr algn="ctr"/>
            <a:r>
              <a:rPr lang="fr-FR" sz="1100" i="1" dirty="0">
                <a:latin typeface="Century Gothic" panose="020B0502020202020204" pitchFamily="34" charset="0"/>
              </a:rPr>
              <a:t>« Pas pour l’instant »</a:t>
            </a:r>
          </a:p>
        </p:txBody>
      </p:sp>
      <p:sp>
        <p:nvSpPr>
          <p:cNvPr id="10" name="ZoneTexte 9">
            <a:extLst>
              <a:ext uri="{FF2B5EF4-FFF2-40B4-BE49-F238E27FC236}">
                <a16:creationId xmlns:a16="http://schemas.microsoft.com/office/drawing/2014/main" id="{0621B267-3FBC-6CDC-C3AF-2821A41BAAE5}"/>
              </a:ext>
            </a:extLst>
          </p:cNvPr>
          <p:cNvSpPr txBox="1"/>
          <p:nvPr/>
        </p:nvSpPr>
        <p:spPr>
          <a:xfrm>
            <a:off x="1628395" y="3144939"/>
            <a:ext cx="4250644" cy="261610"/>
          </a:xfrm>
          <a:prstGeom prst="rect">
            <a:avLst/>
          </a:prstGeom>
          <a:noFill/>
        </p:spPr>
        <p:txBody>
          <a:bodyPr wrap="square" rtlCol="0">
            <a:spAutoFit/>
          </a:bodyPr>
          <a:lstStyle/>
          <a:p>
            <a:pPr algn="ctr"/>
            <a:r>
              <a:rPr lang="fr-FR" sz="1100" i="1" dirty="0">
                <a:latin typeface="Century Gothic" panose="020B0502020202020204" pitchFamily="34" charset="0"/>
              </a:rPr>
              <a:t>«  Trouver mon domaine sans VAE »</a:t>
            </a:r>
          </a:p>
        </p:txBody>
      </p:sp>
      <p:sp>
        <p:nvSpPr>
          <p:cNvPr id="18" name="ZoneTexte 17">
            <a:extLst>
              <a:ext uri="{FF2B5EF4-FFF2-40B4-BE49-F238E27FC236}">
                <a16:creationId xmlns:a16="http://schemas.microsoft.com/office/drawing/2014/main" id="{AB30504B-B65D-331F-4941-0ED6E066FD27}"/>
              </a:ext>
            </a:extLst>
          </p:cNvPr>
          <p:cNvSpPr txBox="1"/>
          <p:nvPr/>
        </p:nvSpPr>
        <p:spPr>
          <a:xfrm>
            <a:off x="291470" y="362313"/>
            <a:ext cx="11402056" cy="400110"/>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Autres à préciser</a:t>
            </a:r>
            <a:endParaRPr lang="fr-FR" sz="2616" dirty="0">
              <a:solidFill>
                <a:prstClr val="white"/>
              </a:solidFill>
              <a:latin typeface="Century Gothic" panose="020B0502020202020204" pitchFamily="34" charset="0"/>
              <a:cs typeface="Arial" pitchFamily="34" charset="0"/>
            </a:endParaRPr>
          </a:p>
        </p:txBody>
      </p:sp>
      <p:pic>
        <p:nvPicPr>
          <p:cNvPr id="2050" name="Picture 2">
            <a:extLst>
              <a:ext uri="{FF2B5EF4-FFF2-40B4-BE49-F238E27FC236}">
                <a16:creationId xmlns:a16="http://schemas.microsoft.com/office/drawing/2014/main" id="{E2BC1772-ADC5-AB33-0855-A5F5CDB5D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2869" y="1155788"/>
            <a:ext cx="5117498" cy="40707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485D9E-4E86-A776-49C8-B386FE743EA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0085"/>
          <a:stretch/>
        </p:blipFill>
        <p:spPr bwMode="auto">
          <a:xfrm>
            <a:off x="866764" y="1150641"/>
            <a:ext cx="5657319" cy="4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291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cstate="screen">
            <a:extLst>
              <a:ext uri="{28A0092B-C50C-407E-A947-70E740481C1C}">
                <a14:useLocalDpi xmlns:a14="http://schemas.microsoft.com/office/drawing/2010/main"/>
              </a:ext>
            </a:extLst>
          </a:blip>
          <a:stretch>
            <a:fillRect/>
          </a:stretch>
        </p:blipFill>
        <p:spPr>
          <a:xfrm>
            <a:off x="0" y="11681"/>
            <a:ext cx="12193702" cy="934554"/>
          </a:xfrm>
          <a:prstGeom prst="rect">
            <a:avLst/>
          </a:prstGeom>
        </p:spPr>
      </p:pic>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8908170" y="251961"/>
            <a:ext cx="1869107" cy="623036"/>
          </a:xfrm>
          <a:prstGeom prst="rect">
            <a:avLst/>
          </a:prstGeom>
        </p:spPr>
      </p:pic>
      <p:sp>
        <p:nvSpPr>
          <p:cNvPr id="14" name="ZoneTexte 13">
            <a:extLst>
              <a:ext uri="{FF2B5EF4-FFF2-40B4-BE49-F238E27FC236}">
                <a16:creationId xmlns:a16="http://schemas.microsoft.com/office/drawing/2014/main" id="{A38A48F0-BBC5-D44E-8C2C-5FAC450100A6}"/>
              </a:ext>
            </a:extLst>
          </p:cNvPr>
          <p:cNvSpPr txBox="1"/>
          <p:nvPr/>
        </p:nvSpPr>
        <p:spPr>
          <a:xfrm>
            <a:off x="342269" y="362313"/>
            <a:ext cx="428527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Objectifs</a:t>
            </a:r>
            <a:endParaRPr lang="fr-FR" sz="2616" dirty="0">
              <a:solidFill>
                <a:prstClr val="white"/>
              </a:solidFill>
              <a:latin typeface="Century Gothic" panose="020B0502020202020204" pitchFamily="34" charset="0"/>
              <a:cs typeface="Arial" pitchFamily="34" charset="0"/>
            </a:endParaRPr>
          </a:p>
        </p:txBody>
      </p:sp>
      <p:sp>
        <p:nvSpPr>
          <p:cNvPr id="15" name="Content Placeholder 6">
            <a:extLst>
              <a:ext uri="{FF2B5EF4-FFF2-40B4-BE49-F238E27FC236}">
                <a16:creationId xmlns:a16="http://schemas.microsoft.com/office/drawing/2014/main" id="{D16669AD-787A-1441-B7AF-27C6E8DA628E}"/>
              </a:ext>
            </a:extLst>
          </p:cNvPr>
          <p:cNvSpPr txBox="1">
            <a:spLocks/>
          </p:cNvSpPr>
          <p:nvPr/>
        </p:nvSpPr>
        <p:spPr>
          <a:xfrm>
            <a:off x="325811" y="1382293"/>
            <a:ext cx="11539088" cy="47881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20000"/>
              </a:lnSpc>
              <a:buNone/>
            </a:pPr>
            <a:r>
              <a:rPr lang="fr-FR" sz="1400" dirty="0">
                <a:effectLst/>
                <a:latin typeface="Century Gothic" panose="020B0502020202020204" pitchFamily="34" charset="0"/>
                <a:ea typeface="Calibri" panose="020F0502020204030204" pitchFamily="34" charset="0"/>
                <a:cs typeface="Times New Roman" panose="02020603050405020304" pitchFamily="18" charset="0"/>
              </a:rPr>
              <a:t>La </a:t>
            </a:r>
            <a:r>
              <a:rPr lang="fr-FR" sz="1400" dirty="0">
                <a:latin typeface="Century Gothic" panose="020B0502020202020204" pitchFamily="34" charset="0"/>
                <a:cs typeface="Arial" pitchFamily="34" charset="0"/>
                <a:sym typeface="Poppins"/>
              </a:rPr>
              <a:t>mission Pilotage technique des instances régionales Emploi-Formation de la DREETS de Normandie a missionné la CMA Normandie afin de :</a:t>
            </a:r>
          </a:p>
          <a:p>
            <a:pPr algn="just">
              <a:lnSpc>
                <a:spcPct val="120000"/>
              </a:lnSpc>
            </a:pPr>
            <a:r>
              <a:rPr lang="fr-FR" sz="1400" dirty="0">
                <a:effectLst/>
                <a:latin typeface="Century Gothic" panose="020B0502020202020204" pitchFamily="34" charset="0"/>
                <a:ea typeface="Calibri" panose="020F0502020204030204" pitchFamily="34" charset="0"/>
                <a:cs typeface="Times New Roman" panose="02020603050405020304" pitchFamily="18" charset="0"/>
              </a:rPr>
              <a:t>Réaliser une enquête téléphonique </a:t>
            </a:r>
            <a:r>
              <a:rPr lang="fr-FR" sz="1400">
                <a:effectLst/>
                <a:latin typeface="Century Gothic" panose="020B0502020202020204" pitchFamily="34" charset="0"/>
                <a:ea typeface="Calibri" panose="020F0502020204030204" pitchFamily="34" charset="0"/>
                <a:cs typeface="Times New Roman" panose="02020603050405020304" pitchFamily="18" charset="0"/>
              </a:rPr>
              <a:t>auprès des </a:t>
            </a:r>
            <a:r>
              <a:rPr lang="fr-FR" sz="1400" dirty="0">
                <a:effectLst/>
                <a:latin typeface="Century Gothic" panose="020B0502020202020204" pitchFamily="34" charset="0"/>
                <a:ea typeface="Calibri" panose="020F0502020204030204" pitchFamily="34" charset="0"/>
                <a:cs typeface="Times New Roman" panose="02020603050405020304" pitchFamily="18" charset="0"/>
              </a:rPr>
              <a:t>sortants non diplômés du CFA de la CMA Normandie au cours de la période 2015-2021 en vue de mesurer l'opportunité d'une VAE dans un objectif de sécurisation de leur parcours professionnel ;</a:t>
            </a:r>
          </a:p>
          <a:p>
            <a:pPr algn="just">
              <a:lnSpc>
                <a:spcPct val="120000"/>
              </a:lnSpc>
            </a:pPr>
            <a:r>
              <a:rPr lang="fr-FR" sz="1400" dirty="0">
                <a:effectLst/>
                <a:latin typeface="Century Gothic" panose="020B0502020202020204" pitchFamily="34" charset="0"/>
                <a:ea typeface="Calibri" panose="020F0502020204030204" pitchFamily="34" charset="0"/>
                <a:cs typeface="Times New Roman" panose="02020603050405020304" pitchFamily="18" charset="0"/>
              </a:rPr>
              <a:t>Promouvoir le dispositif VAE auprès des personnes en situation de handicap en concevant et en adaptant les outils de communication accessibles ;</a:t>
            </a:r>
          </a:p>
          <a:p>
            <a:pPr algn="just">
              <a:lnSpc>
                <a:spcPct val="120000"/>
              </a:lnSpc>
            </a:pPr>
            <a:r>
              <a:rPr lang="fr-FR" sz="1400" dirty="0">
                <a:effectLst/>
                <a:latin typeface="Century Gothic" panose="020B0502020202020204" pitchFamily="34" charset="0"/>
                <a:ea typeface="Calibri" panose="020F0502020204030204" pitchFamily="34" charset="0"/>
                <a:cs typeface="Times New Roman" panose="02020603050405020304" pitchFamily="18" charset="0"/>
              </a:rPr>
              <a:t>Créer et structurer un réseau de conseil et d’accompagnement de proximité au sein de la CMA Normandie et les professionnaliser en partenariat avec les certificateurs.</a:t>
            </a:r>
          </a:p>
          <a:p>
            <a:pPr marL="0" indent="0" algn="just">
              <a:lnSpc>
                <a:spcPct val="120000"/>
              </a:lnSpc>
              <a:buNone/>
            </a:pPr>
            <a:r>
              <a:rPr lang="fr-FR" sz="1400" dirty="0">
                <a:effectLst/>
                <a:latin typeface="Century Gothic" panose="020B0502020202020204" pitchFamily="34" charset="0"/>
                <a:ea typeface="Calibri" panose="020F0502020204030204" pitchFamily="34" charset="0"/>
                <a:cs typeface="Times New Roman" panose="02020603050405020304" pitchFamily="18" charset="0"/>
              </a:rPr>
              <a:t>Dans le cadre de la réalisation de l’enquête, l’Observatoire régional de l’Artisanat a été sollicité afin de piloter les travaux d’enquête et constituer la base des sortants à contacter. Un Comité de Pilotage a été constitué dans ce cadre avec la Direction </a:t>
            </a:r>
            <a:r>
              <a:rPr lang="fr-FR" sz="1400" dirty="0">
                <a:latin typeface="Century Gothic" panose="020B0502020202020204" pitchFamily="34" charset="0"/>
                <a:ea typeface="Calibri" panose="020F0502020204030204" pitchFamily="34" charset="0"/>
                <a:cs typeface="Times New Roman" panose="02020603050405020304" pitchFamily="18" charset="0"/>
              </a:rPr>
              <a:t>Formation de la CMA Normandie et avec </a:t>
            </a:r>
            <a:r>
              <a:rPr lang="fr-FR" sz="1400" dirty="0">
                <a:effectLst/>
                <a:latin typeface="Century Gothic" panose="020B0502020202020204" pitchFamily="34" charset="0"/>
                <a:ea typeface="Calibri" panose="020F0502020204030204" pitchFamily="34" charset="0"/>
                <a:cs typeface="Times New Roman" panose="02020603050405020304" pitchFamily="18" charset="0"/>
              </a:rPr>
              <a:t>QUALITEST qui a été mobilisé afin d’administrer l’enquête et mener l’analyse des données (objet du présent rapport d’étude). Ce CoPil a coproduit le questionnaire d’enquête et défini les objectifs de l’étude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Aft>
                <a:spcPts val="1200"/>
              </a:spcAft>
              <a:buFont typeface="Symbol" pitchFamily="2" charset="2"/>
              <a:buChar char=""/>
            </a:pPr>
            <a:r>
              <a:rPr lang="fr-FR" sz="1400" dirty="0">
                <a:latin typeface="Century Gothic" panose="020B0502020202020204" pitchFamily="34" charset="0"/>
              </a:rPr>
              <a:t>connaitre la situation professionnelle actuelle de la personne </a:t>
            </a:r>
            <a:r>
              <a:rPr lang="fr-FR" sz="1400" dirty="0">
                <a:effectLst/>
                <a:latin typeface="Century Gothic" panose="020B0502020202020204" pitchFamily="34" charset="0"/>
                <a:ea typeface="Times New Roman" panose="02020603050405020304" pitchFamily="18" charset="0"/>
              </a:rPr>
              <a:t>;</a:t>
            </a:r>
          </a:p>
          <a:p>
            <a:pPr marL="342900" lvl="0" indent="-342900" algn="just">
              <a:lnSpc>
                <a:spcPct val="120000"/>
              </a:lnSpc>
              <a:spcAft>
                <a:spcPts val="1200"/>
              </a:spcAft>
              <a:buFont typeface="Symbol" pitchFamily="2" charset="2"/>
              <a:buChar char=""/>
            </a:pPr>
            <a:r>
              <a:rPr lang="fr-FR" sz="1400" dirty="0">
                <a:effectLst/>
                <a:latin typeface="Century Gothic" panose="020B0502020202020204" pitchFamily="34" charset="0"/>
                <a:ea typeface="Times New Roman" panose="02020603050405020304" pitchFamily="18" charset="0"/>
              </a:rPr>
              <a:t>comprendre le degré de connaissance du dispositif </a:t>
            </a:r>
            <a:r>
              <a:rPr lang="fr-FR" sz="1400" dirty="0">
                <a:latin typeface="Century Gothic" panose="020B0502020202020204" pitchFamily="34" charset="0"/>
                <a:ea typeface="Times New Roman" panose="02020603050405020304" pitchFamily="18" charset="0"/>
              </a:rPr>
              <a:t>de VAE ;</a:t>
            </a:r>
          </a:p>
          <a:p>
            <a:pPr marL="342900" lvl="0" indent="-342900" algn="just">
              <a:lnSpc>
                <a:spcPct val="120000"/>
              </a:lnSpc>
              <a:spcAft>
                <a:spcPts val="1200"/>
              </a:spcAft>
              <a:buFont typeface="Symbol" pitchFamily="2" charset="2"/>
              <a:buChar char=""/>
            </a:pPr>
            <a:r>
              <a:rPr lang="fr-FR" sz="1400" dirty="0">
                <a:effectLst/>
                <a:latin typeface="Century Gothic" panose="020B0502020202020204" pitchFamily="34" charset="0"/>
                <a:ea typeface="Times New Roman" panose="02020603050405020304" pitchFamily="18" charset="0"/>
              </a:rPr>
              <a:t>mesurer le degré d’intérêt vis-à-vis du dispositif de VAE. </a:t>
            </a:r>
            <a:endParaRPr lang="fr-FR" sz="1800" dirty="0">
              <a:solidFill>
                <a:prstClr val="black"/>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82957693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11680"/>
            <a:ext cx="12193702" cy="961256"/>
          </a:xfrm>
          <a:prstGeom prst="rect">
            <a:avLst/>
          </a:prstGeom>
        </p:spPr>
      </p:pic>
      <p:pic>
        <p:nvPicPr>
          <p:cNvPr id="3" name="New picture"/>
          <p:cNvPicPr/>
          <p:nvPr/>
        </p:nvPicPr>
        <p:blipFill>
          <a:blip r:embed="rId3"/>
          <a:stretch>
            <a:fillRect/>
          </a:stretch>
        </p:blipFill>
        <p:spPr>
          <a:xfrm>
            <a:off x="0" y="11681"/>
            <a:ext cx="12193702" cy="240314"/>
          </a:xfrm>
          <a:prstGeom prst="rect">
            <a:avLst/>
          </a:prstGeom>
        </p:spPr>
      </p:pic>
      <p:pic>
        <p:nvPicPr>
          <p:cNvPr id="4" name="New picture"/>
          <p:cNvPicPr/>
          <p:nvPr/>
        </p:nvPicPr>
        <p:blipFill>
          <a:blip r:embed="rId4"/>
          <a:stretch>
            <a:fillRect/>
          </a:stretch>
        </p:blipFill>
        <p:spPr>
          <a:xfrm>
            <a:off x="0" y="11681"/>
            <a:ext cx="222513" cy="6808893"/>
          </a:xfrm>
          <a:prstGeom prst="rect">
            <a:avLst/>
          </a:prstGeom>
        </p:spPr>
      </p:pic>
      <p:pic>
        <p:nvPicPr>
          <p:cNvPr id="5" name="New picture"/>
          <p:cNvPicPr/>
          <p:nvPr/>
        </p:nvPicPr>
        <p:blipFill>
          <a:blip r:embed="rId4"/>
          <a:stretch>
            <a:fillRect/>
          </a:stretch>
        </p:blipFill>
        <p:spPr>
          <a:xfrm>
            <a:off x="11969518" y="11681"/>
            <a:ext cx="222513" cy="6808893"/>
          </a:xfrm>
          <a:prstGeom prst="rect">
            <a:avLst/>
          </a:prstGeom>
        </p:spPr>
      </p:pic>
      <p:pic>
        <p:nvPicPr>
          <p:cNvPr id="6" name="New picture"/>
          <p:cNvPicPr/>
          <p:nvPr/>
        </p:nvPicPr>
        <p:blipFill>
          <a:blip r:embed="rId5"/>
          <a:stretch>
            <a:fillRect/>
          </a:stretch>
        </p:blipFill>
        <p:spPr>
          <a:xfrm>
            <a:off x="10180766" y="234162"/>
            <a:ext cx="1869107" cy="623036"/>
          </a:xfrm>
          <a:prstGeom prst="rect">
            <a:avLst/>
          </a:prstGeom>
        </p:spPr>
      </p:pic>
      <p:pic>
        <p:nvPicPr>
          <p:cNvPr id="10" name="New picture"/>
          <p:cNvPicPr/>
          <p:nvPr/>
        </p:nvPicPr>
        <p:blipFill>
          <a:blip r:embed="rId6"/>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3D6797A0-2694-63C9-3676-E476705F8EB3}"/>
              </a:ext>
            </a:extLst>
          </p:cNvPr>
          <p:cNvSpPr txBox="1"/>
          <p:nvPr/>
        </p:nvSpPr>
        <p:spPr>
          <a:xfrm>
            <a:off x="291470" y="417733"/>
            <a:ext cx="11402056" cy="400110"/>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Facteurs explicatifs projection réalisation d’une VAE : Rang 1  </a:t>
            </a:r>
          </a:p>
        </p:txBody>
      </p:sp>
      <p:pic>
        <p:nvPicPr>
          <p:cNvPr id="4098" name="Picture 2">
            <a:extLst>
              <a:ext uri="{FF2B5EF4-FFF2-40B4-BE49-F238E27FC236}">
                <a16:creationId xmlns:a16="http://schemas.microsoft.com/office/drawing/2014/main" id="{66931A65-C6D5-A754-0422-45ABF773F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895" y="1304294"/>
            <a:ext cx="4906620" cy="34755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76F7151-3D9B-D905-DC6D-1041D81705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8851" y="1304294"/>
            <a:ext cx="5354534" cy="4055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5DEA4E1-A095-77BA-34AA-9589961F6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5" y="1124190"/>
            <a:ext cx="10061997" cy="5531478"/>
          </a:xfrm>
          <a:prstGeom prst="rect">
            <a:avLst/>
          </a:prstGeom>
          <a:noFill/>
          <a:extLst>
            <a:ext uri="{909E8E84-426E-40DD-AFC4-6F175D3DCCD1}">
              <a14:hiddenFill xmlns:a14="http://schemas.microsoft.com/office/drawing/2010/main">
                <a:solidFill>
                  <a:srgbClr val="FFFFFF"/>
                </a:solidFill>
              </a14:hiddenFill>
            </a:ext>
          </a:extLst>
        </p:spPr>
      </p:pic>
      <p:pic>
        <p:nvPicPr>
          <p:cNvPr id="2" name="New picture"/>
          <p:cNvPicPr/>
          <p:nvPr/>
        </p:nvPicPr>
        <p:blipFill>
          <a:blip r:embed="rId4"/>
          <a:stretch>
            <a:fillRect/>
          </a:stretch>
        </p:blipFill>
        <p:spPr>
          <a:xfrm>
            <a:off x="0" y="11680"/>
            <a:ext cx="12193702" cy="961256"/>
          </a:xfrm>
          <a:prstGeom prst="rect">
            <a:avLst/>
          </a:prstGeom>
        </p:spPr>
      </p:pic>
      <p:pic>
        <p:nvPicPr>
          <p:cNvPr id="3" name="New picture"/>
          <p:cNvPicPr/>
          <p:nvPr/>
        </p:nvPicPr>
        <p:blipFill>
          <a:blip r:embed="rId5"/>
          <a:stretch>
            <a:fillRect/>
          </a:stretch>
        </p:blipFill>
        <p:spPr>
          <a:xfrm>
            <a:off x="0" y="11681"/>
            <a:ext cx="12193702" cy="240314"/>
          </a:xfrm>
          <a:prstGeom prst="rect">
            <a:avLst/>
          </a:prstGeom>
        </p:spPr>
      </p:pic>
      <p:pic>
        <p:nvPicPr>
          <p:cNvPr id="4" name="New picture"/>
          <p:cNvPicPr/>
          <p:nvPr/>
        </p:nvPicPr>
        <p:blipFill>
          <a:blip r:embed="rId6"/>
          <a:stretch>
            <a:fillRect/>
          </a:stretch>
        </p:blipFill>
        <p:spPr>
          <a:xfrm>
            <a:off x="0" y="11681"/>
            <a:ext cx="222513" cy="6808893"/>
          </a:xfrm>
          <a:prstGeom prst="rect">
            <a:avLst/>
          </a:prstGeom>
        </p:spPr>
      </p:pic>
      <p:pic>
        <p:nvPicPr>
          <p:cNvPr id="5" name="New picture"/>
          <p:cNvPicPr/>
          <p:nvPr/>
        </p:nvPicPr>
        <p:blipFill>
          <a:blip r:embed="rId6"/>
          <a:stretch>
            <a:fillRect/>
          </a:stretch>
        </p:blipFill>
        <p:spPr>
          <a:xfrm>
            <a:off x="11969518" y="11681"/>
            <a:ext cx="222513" cy="6808893"/>
          </a:xfrm>
          <a:prstGeom prst="rect">
            <a:avLst/>
          </a:prstGeom>
        </p:spPr>
      </p:pic>
      <p:pic>
        <p:nvPicPr>
          <p:cNvPr id="6" name="New picture"/>
          <p:cNvPicPr/>
          <p:nvPr/>
        </p:nvPicPr>
        <p:blipFill>
          <a:blip r:embed="rId7"/>
          <a:stretch>
            <a:fillRect/>
          </a:stretch>
        </p:blipFill>
        <p:spPr>
          <a:xfrm>
            <a:off x="10180766" y="234162"/>
            <a:ext cx="1869107" cy="623036"/>
          </a:xfrm>
          <a:prstGeom prst="rect">
            <a:avLst/>
          </a:prstGeom>
        </p:spPr>
      </p:pic>
      <p:pic>
        <p:nvPicPr>
          <p:cNvPr id="9" name="New picture"/>
          <p:cNvPicPr/>
          <p:nvPr/>
        </p:nvPicPr>
        <p:blipFill>
          <a:blip r:embed="rId8"/>
          <a:stretch>
            <a:fillRect/>
          </a:stretch>
        </p:blipFill>
        <p:spPr>
          <a:xfrm>
            <a:off x="0" y="6579341"/>
            <a:ext cx="12193702" cy="222513"/>
          </a:xfrm>
          <a:prstGeom prst="rect">
            <a:avLst/>
          </a:prstGeom>
        </p:spPr>
      </p:pic>
      <p:sp>
        <p:nvSpPr>
          <p:cNvPr id="10" name="ZoneTexte 9">
            <a:extLst>
              <a:ext uri="{FF2B5EF4-FFF2-40B4-BE49-F238E27FC236}">
                <a16:creationId xmlns:a16="http://schemas.microsoft.com/office/drawing/2014/main" id="{C920C478-868C-0EBC-CCDA-FEE7BDED8AD3}"/>
              </a:ext>
            </a:extLst>
          </p:cNvPr>
          <p:cNvSpPr txBox="1"/>
          <p:nvPr/>
        </p:nvSpPr>
        <p:spPr>
          <a:xfrm>
            <a:off x="222513" y="6351848"/>
            <a:ext cx="9544942" cy="246221"/>
          </a:xfrm>
          <a:prstGeom prst="rect">
            <a:avLst/>
          </a:prstGeom>
          <a:noFill/>
        </p:spPr>
        <p:txBody>
          <a:bodyPr wrap="square" rtlCol="0">
            <a:spAutoFit/>
          </a:bodyPr>
          <a:lstStyle/>
          <a:p>
            <a:r>
              <a:rPr lang="fr-FR" sz="1000" dirty="0">
                <a:latin typeface="Century Gothic" panose="020B0502020202020204" pitchFamily="34" charset="0"/>
              </a:rPr>
              <a:t>Base : sortants ayant déjà réalisé une VAE dans le passé ou envisageant d’en réaliser une hors NSP /  Effectif : 57</a:t>
            </a:r>
          </a:p>
        </p:txBody>
      </p:sp>
      <p:pic>
        <p:nvPicPr>
          <p:cNvPr id="11" name="New picture">
            <a:extLst>
              <a:ext uri="{FF2B5EF4-FFF2-40B4-BE49-F238E27FC236}">
                <a16:creationId xmlns:a16="http://schemas.microsoft.com/office/drawing/2014/main" id="{A9905B33-C443-32B4-E552-989837489650}"/>
              </a:ext>
            </a:extLst>
          </p:cNvPr>
          <p:cNvPicPr/>
          <p:nvPr/>
        </p:nvPicPr>
        <p:blipFill rotWithShape="1">
          <a:blip r:embed="rId9"/>
          <a:srcRect l="57717" t="9271" r="21312"/>
          <a:stretch/>
        </p:blipFill>
        <p:spPr>
          <a:xfrm>
            <a:off x="9877451" y="1507347"/>
            <a:ext cx="1797525" cy="4958248"/>
          </a:xfrm>
          <a:prstGeom prst="rect">
            <a:avLst/>
          </a:prstGeom>
        </p:spPr>
      </p:pic>
      <p:sp>
        <p:nvSpPr>
          <p:cNvPr id="12" name="ZoneTexte 11">
            <a:extLst>
              <a:ext uri="{FF2B5EF4-FFF2-40B4-BE49-F238E27FC236}">
                <a16:creationId xmlns:a16="http://schemas.microsoft.com/office/drawing/2014/main" id="{CC3D6986-4FDF-51C1-9834-FD0D42777D0C}"/>
              </a:ext>
            </a:extLst>
          </p:cNvPr>
          <p:cNvSpPr txBox="1"/>
          <p:nvPr/>
        </p:nvSpPr>
        <p:spPr>
          <a:xfrm>
            <a:off x="228158"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3 facteurs principaux expliquent la réalisation d’une VAE ou le souhait </a:t>
            </a:r>
          </a:p>
          <a:p>
            <a:pPr defTabSz="854324"/>
            <a:r>
              <a:rPr lang="fr-FR" sz="2000" dirty="0">
                <a:solidFill>
                  <a:schemeClr val="bg1"/>
                </a:solidFill>
                <a:latin typeface="Century Gothic" panose="020B0502020202020204" pitchFamily="34" charset="0"/>
                <a:cs typeface="Arial" pitchFamily="34" charset="0"/>
              </a:rPr>
              <a:t>de recourir à ce dispositif</a:t>
            </a:r>
          </a:p>
        </p:txBody>
      </p:sp>
      <p:sp>
        <p:nvSpPr>
          <p:cNvPr id="13" name="Rectangle 12">
            <a:extLst>
              <a:ext uri="{FF2B5EF4-FFF2-40B4-BE49-F238E27FC236}">
                <a16:creationId xmlns:a16="http://schemas.microsoft.com/office/drawing/2014/main" id="{617BE3A4-5305-DE1A-2C80-6ACFDB2891F5}"/>
              </a:ext>
            </a:extLst>
          </p:cNvPr>
          <p:cNvSpPr/>
          <p:nvPr/>
        </p:nvSpPr>
        <p:spPr>
          <a:xfrm>
            <a:off x="272280" y="1753909"/>
            <a:ext cx="3228109" cy="18703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pic>
        <p:nvPicPr>
          <p:cNvPr id="14" name="New picture">
            <a:extLst>
              <a:ext uri="{FF2B5EF4-FFF2-40B4-BE49-F238E27FC236}">
                <a16:creationId xmlns:a16="http://schemas.microsoft.com/office/drawing/2014/main" id="{78AA165F-A832-C064-F04C-DD050A3D96B3}"/>
              </a:ext>
            </a:extLst>
          </p:cNvPr>
          <p:cNvPicPr/>
          <p:nvPr/>
        </p:nvPicPr>
        <p:blipFill rotWithShape="1">
          <a:blip r:embed="rId10"/>
          <a:srcRect l="21566" t="89563" r="21591"/>
          <a:stretch/>
        </p:blipFill>
        <p:spPr>
          <a:xfrm>
            <a:off x="2602802" y="5895427"/>
            <a:ext cx="6048673" cy="610525"/>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11680"/>
            <a:ext cx="12193702" cy="961256"/>
          </a:xfrm>
          <a:prstGeom prst="rect">
            <a:avLst/>
          </a:prstGeom>
        </p:spPr>
      </p:pic>
      <p:pic>
        <p:nvPicPr>
          <p:cNvPr id="3" name="New picture"/>
          <p:cNvPicPr/>
          <p:nvPr/>
        </p:nvPicPr>
        <p:blipFill>
          <a:blip r:embed="rId3"/>
          <a:stretch>
            <a:fillRect/>
          </a:stretch>
        </p:blipFill>
        <p:spPr>
          <a:xfrm>
            <a:off x="0" y="11681"/>
            <a:ext cx="12193702" cy="240314"/>
          </a:xfrm>
          <a:prstGeom prst="rect">
            <a:avLst/>
          </a:prstGeom>
        </p:spPr>
      </p:pic>
      <p:pic>
        <p:nvPicPr>
          <p:cNvPr id="4" name="New picture"/>
          <p:cNvPicPr/>
          <p:nvPr/>
        </p:nvPicPr>
        <p:blipFill>
          <a:blip r:embed="rId4"/>
          <a:stretch>
            <a:fillRect/>
          </a:stretch>
        </p:blipFill>
        <p:spPr>
          <a:xfrm>
            <a:off x="0" y="11681"/>
            <a:ext cx="222513" cy="6808893"/>
          </a:xfrm>
          <a:prstGeom prst="rect">
            <a:avLst/>
          </a:prstGeom>
        </p:spPr>
      </p:pic>
      <p:pic>
        <p:nvPicPr>
          <p:cNvPr id="5" name="New picture"/>
          <p:cNvPicPr/>
          <p:nvPr/>
        </p:nvPicPr>
        <p:blipFill>
          <a:blip r:embed="rId4"/>
          <a:stretch>
            <a:fillRect/>
          </a:stretch>
        </p:blipFill>
        <p:spPr>
          <a:xfrm>
            <a:off x="11969518" y="11681"/>
            <a:ext cx="222513" cy="6808893"/>
          </a:xfrm>
          <a:prstGeom prst="rect">
            <a:avLst/>
          </a:prstGeom>
        </p:spPr>
      </p:pic>
      <p:pic>
        <p:nvPicPr>
          <p:cNvPr id="6" name="New picture"/>
          <p:cNvPicPr/>
          <p:nvPr/>
        </p:nvPicPr>
        <p:blipFill>
          <a:blip r:embed="rId5"/>
          <a:stretch>
            <a:fillRect/>
          </a:stretch>
        </p:blipFill>
        <p:spPr>
          <a:xfrm>
            <a:off x="10180766" y="234162"/>
            <a:ext cx="1869107" cy="623036"/>
          </a:xfrm>
          <a:prstGeom prst="rect">
            <a:avLst/>
          </a:prstGeom>
        </p:spPr>
      </p:pic>
      <p:pic>
        <p:nvPicPr>
          <p:cNvPr id="9" name="New picture"/>
          <p:cNvPicPr/>
          <p:nvPr/>
        </p:nvPicPr>
        <p:blipFill>
          <a:blip r:embed="rId6"/>
          <a:stretch>
            <a:fillRect/>
          </a:stretch>
        </p:blipFill>
        <p:spPr>
          <a:xfrm>
            <a:off x="0" y="6579341"/>
            <a:ext cx="12193702" cy="222513"/>
          </a:xfrm>
          <a:prstGeom prst="rect">
            <a:avLst/>
          </a:prstGeom>
        </p:spPr>
      </p:pic>
      <p:pic>
        <p:nvPicPr>
          <p:cNvPr id="6146" name="Picture 2">
            <a:extLst>
              <a:ext uri="{FF2B5EF4-FFF2-40B4-BE49-F238E27FC236}">
                <a16:creationId xmlns:a16="http://schemas.microsoft.com/office/drawing/2014/main" id="{66AACEDC-8AE7-7B3B-C212-AA32CF0F8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278" y="1124190"/>
            <a:ext cx="5988156" cy="479052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1FFE9490-894A-96C5-1C06-C3D19A70365F}"/>
              </a:ext>
            </a:extLst>
          </p:cNvPr>
          <p:cNvSpPr txBox="1"/>
          <p:nvPr/>
        </p:nvSpPr>
        <p:spPr>
          <a:xfrm>
            <a:off x="291470" y="417733"/>
            <a:ext cx="11402056" cy="400110"/>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Autres déterminants à la réalisation d’une VAE</a:t>
            </a:r>
          </a:p>
        </p:txBody>
      </p:sp>
      <p:sp>
        <p:nvSpPr>
          <p:cNvPr id="12" name="ZoneTexte 11">
            <a:extLst>
              <a:ext uri="{FF2B5EF4-FFF2-40B4-BE49-F238E27FC236}">
                <a16:creationId xmlns:a16="http://schemas.microsoft.com/office/drawing/2014/main" id="{C9070BE7-A0C3-2830-A066-E200A7CA4BD7}"/>
              </a:ext>
            </a:extLst>
          </p:cNvPr>
          <p:cNvSpPr txBox="1"/>
          <p:nvPr/>
        </p:nvSpPr>
        <p:spPr>
          <a:xfrm>
            <a:off x="6286846" y="4220711"/>
            <a:ext cx="4328680" cy="523220"/>
          </a:xfrm>
          <a:prstGeom prst="rect">
            <a:avLst/>
          </a:prstGeom>
          <a:noFill/>
        </p:spPr>
        <p:txBody>
          <a:bodyPr wrap="square" rtlCol="0">
            <a:spAutoFit/>
          </a:bodyPr>
          <a:lstStyle/>
          <a:p>
            <a:pPr algn="ctr"/>
            <a:r>
              <a:rPr lang="fr-FR" sz="1400" i="1" dirty="0">
                <a:latin typeface="Century Gothic" panose="020B0502020202020204" pitchFamily="34" charset="0"/>
              </a:rPr>
              <a:t>« Que les gens soient plus qualifiés pour encadrer les personnes qui passent la VAE »</a:t>
            </a:r>
          </a:p>
        </p:txBody>
      </p:sp>
      <p:sp>
        <p:nvSpPr>
          <p:cNvPr id="13" name="Flèche vers la droite 12">
            <a:extLst>
              <a:ext uri="{FF2B5EF4-FFF2-40B4-BE49-F238E27FC236}">
                <a16:creationId xmlns:a16="http://schemas.microsoft.com/office/drawing/2014/main" id="{664E462A-DD2B-0E28-8323-BD65B68055F0}"/>
              </a:ext>
            </a:extLst>
          </p:cNvPr>
          <p:cNvSpPr/>
          <p:nvPr/>
        </p:nvSpPr>
        <p:spPr>
          <a:xfrm>
            <a:off x="4159250" y="5286126"/>
            <a:ext cx="619932" cy="3629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
        <p:nvSpPr>
          <p:cNvPr id="14" name="ZoneTexte 13">
            <a:extLst>
              <a:ext uri="{FF2B5EF4-FFF2-40B4-BE49-F238E27FC236}">
                <a16:creationId xmlns:a16="http://schemas.microsoft.com/office/drawing/2014/main" id="{B42A8DF7-616E-1DAA-3ACD-8547D76B7F37}"/>
              </a:ext>
            </a:extLst>
          </p:cNvPr>
          <p:cNvSpPr txBox="1"/>
          <p:nvPr/>
        </p:nvSpPr>
        <p:spPr>
          <a:xfrm>
            <a:off x="6286846" y="4831377"/>
            <a:ext cx="4328680" cy="307777"/>
          </a:xfrm>
          <a:prstGeom prst="rect">
            <a:avLst/>
          </a:prstGeom>
          <a:noFill/>
        </p:spPr>
        <p:txBody>
          <a:bodyPr wrap="square" rtlCol="0">
            <a:spAutoFit/>
          </a:bodyPr>
          <a:lstStyle/>
          <a:p>
            <a:pPr algn="ctr"/>
            <a:r>
              <a:rPr lang="fr-FR" sz="1400" i="1" dirty="0">
                <a:latin typeface="Century Gothic" panose="020B0502020202020204" pitchFamily="34" charset="0"/>
              </a:rPr>
              <a:t>« Pour moi c’est utile »</a:t>
            </a:r>
          </a:p>
        </p:txBody>
      </p:sp>
      <p:sp>
        <p:nvSpPr>
          <p:cNvPr id="15" name="ZoneTexte 14">
            <a:extLst>
              <a:ext uri="{FF2B5EF4-FFF2-40B4-BE49-F238E27FC236}">
                <a16:creationId xmlns:a16="http://schemas.microsoft.com/office/drawing/2014/main" id="{E0B671EF-9777-AEC9-C729-4A57BD4A453E}"/>
              </a:ext>
            </a:extLst>
          </p:cNvPr>
          <p:cNvSpPr txBox="1"/>
          <p:nvPr/>
        </p:nvSpPr>
        <p:spPr>
          <a:xfrm>
            <a:off x="5634960" y="5217064"/>
            <a:ext cx="5701028" cy="307777"/>
          </a:xfrm>
          <a:prstGeom prst="rect">
            <a:avLst/>
          </a:prstGeom>
          <a:noFill/>
        </p:spPr>
        <p:txBody>
          <a:bodyPr wrap="square" rtlCol="0">
            <a:spAutoFit/>
          </a:bodyPr>
          <a:lstStyle/>
          <a:p>
            <a:pPr algn="ctr"/>
            <a:r>
              <a:rPr lang="fr-FR" sz="1400" i="1" dirty="0">
                <a:latin typeface="Century Gothic" panose="020B0502020202020204" pitchFamily="34" charset="0"/>
              </a:rPr>
              <a:t>«  Passer une VAE dans le domaine de l'animation »</a:t>
            </a:r>
          </a:p>
        </p:txBody>
      </p:sp>
      <p:sp>
        <p:nvSpPr>
          <p:cNvPr id="16" name="ZoneTexte 15">
            <a:extLst>
              <a:ext uri="{FF2B5EF4-FFF2-40B4-BE49-F238E27FC236}">
                <a16:creationId xmlns:a16="http://schemas.microsoft.com/office/drawing/2014/main" id="{2B4210B5-7815-E125-5D41-46DFD44269BA}"/>
              </a:ext>
            </a:extLst>
          </p:cNvPr>
          <p:cNvSpPr txBox="1"/>
          <p:nvPr/>
        </p:nvSpPr>
        <p:spPr>
          <a:xfrm>
            <a:off x="5788466" y="5612287"/>
            <a:ext cx="5701028" cy="307777"/>
          </a:xfrm>
          <a:prstGeom prst="rect">
            <a:avLst/>
          </a:prstGeom>
          <a:noFill/>
        </p:spPr>
        <p:txBody>
          <a:bodyPr wrap="square" rtlCol="0">
            <a:spAutoFit/>
          </a:bodyPr>
          <a:lstStyle/>
          <a:p>
            <a:pPr algn="ctr"/>
            <a:r>
              <a:rPr lang="fr-FR" sz="1400" i="1" dirty="0">
                <a:latin typeface="Century Gothic" panose="020B0502020202020204" pitchFamily="34" charset="0"/>
              </a:rPr>
              <a:t>« Nous jauger dans l’entreprise »</a:t>
            </a:r>
          </a:p>
        </p:txBody>
      </p:sp>
      <p:sp>
        <p:nvSpPr>
          <p:cNvPr id="18" name="ZoneTexte 17">
            <a:extLst>
              <a:ext uri="{FF2B5EF4-FFF2-40B4-BE49-F238E27FC236}">
                <a16:creationId xmlns:a16="http://schemas.microsoft.com/office/drawing/2014/main" id="{48F8C78A-12B6-4C47-312F-DFB98A8930FB}"/>
              </a:ext>
            </a:extLst>
          </p:cNvPr>
          <p:cNvSpPr txBox="1"/>
          <p:nvPr/>
        </p:nvSpPr>
        <p:spPr>
          <a:xfrm>
            <a:off x="5529597" y="6002161"/>
            <a:ext cx="6098582" cy="307777"/>
          </a:xfrm>
          <a:prstGeom prst="rect">
            <a:avLst/>
          </a:prstGeom>
          <a:noFill/>
        </p:spPr>
        <p:txBody>
          <a:bodyPr wrap="square">
            <a:spAutoFit/>
          </a:bodyPr>
          <a:lstStyle/>
          <a:p>
            <a:pPr algn="ctr"/>
            <a:r>
              <a:rPr lang="fr-FR" sz="1400" i="1" dirty="0">
                <a:latin typeface="Century Gothic" panose="020B0502020202020204" pitchFamily="34" charset="0"/>
              </a:rPr>
              <a:t>« Travailler avec des collègues qui ont déjà l expérience »</a:t>
            </a:r>
          </a:p>
        </p:txBody>
      </p:sp>
      <p:sp>
        <p:nvSpPr>
          <p:cNvPr id="20" name="ZoneTexte 19">
            <a:extLst>
              <a:ext uri="{FF2B5EF4-FFF2-40B4-BE49-F238E27FC236}">
                <a16:creationId xmlns:a16="http://schemas.microsoft.com/office/drawing/2014/main" id="{44CEFD3D-BA4F-ED2A-5645-653AECF59522}"/>
              </a:ext>
            </a:extLst>
          </p:cNvPr>
          <p:cNvSpPr txBox="1"/>
          <p:nvPr/>
        </p:nvSpPr>
        <p:spPr>
          <a:xfrm>
            <a:off x="7638918" y="3869211"/>
            <a:ext cx="1989050" cy="307777"/>
          </a:xfrm>
          <a:prstGeom prst="rect">
            <a:avLst/>
          </a:prstGeom>
          <a:noFill/>
        </p:spPr>
        <p:txBody>
          <a:bodyPr wrap="square">
            <a:spAutoFit/>
          </a:bodyPr>
          <a:lstStyle/>
          <a:p>
            <a:pPr algn="ctr"/>
            <a:r>
              <a:rPr lang="fr-FR" sz="1400" i="1" dirty="0">
                <a:latin typeface="Century Gothic" panose="020B0502020202020204" pitchFamily="34" charset="0"/>
              </a:rPr>
              <a:t>« Un plus sur le CV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2" cstate="screen">
            <a:extLst>
              <a:ext uri="{28A0092B-C50C-407E-A947-70E740481C1C}">
                <a14:useLocalDpi xmlns:a14="http://schemas.microsoft.com/office/drawing/2010/main"/>
              </a:ext>
            </a:extLst>
          </a:blip>
          <a:stretch>
            <a:fillRect/>
          </a:stretch>
        </p:blipFill>
        <p:spPr>
          <a:xfrm>
            <a:off x="6050646" y="191604"/>
            <a:ext cx="6141354" cy="6423240"/>
          </a:xfrm>
          <a:prstGeom prst="rect">
            <a:avLst/>
          </a:prstGeom>
        </p:spPr>
      </p:pic>
      <p:sp>
        <p:nvSpPr>
          <p:cNvPr id="8" name="ZoneTexte 7">
            <a:extLst>
              <a:ext uri="{FF2B5EF4-FFF2-40B4-BE49-F238E27FC236}">
                <a16:creationId xmlns:a16="http://schemas.microsoft.com/office/drawing/2014/main" id="{29F299DD-AFF6-0AE3-3901-8E8B3361AD07}"/>
              </a:ext>
            </a:extLst>
          </p:cNvPr>
          <p:cNvSpPr txBox="1"/>
          <p:nvPr/>
        </p:nvSpPr>
        <p:spPr>
          <a:xfrm>
            <a:off x="6528783" y="1318429"/>
            <a:ext cx="5212415" cy="2622769"/>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Types </a:t>
            </a:r>
          </a:p>
          <a:p>
            <a:pPr defTabSz="854324"/>
            <a:r>
              <a:rPr lang="fr-FR" sz="4111" dirty="0">
                <a:solidFill>
                  <a:prstClr val="white"/>
                </a:solidFill>
                <a:latin typeface="Century Gothic" panose="020B0502020202020204" pitchFamily="34" charset="0"/>
                <a:cs typeface="Arial" pitchFamily="34" charset="0"/>
              </a:rPr>
              <a:t>d’informations et accompagnement souhaité</a:t>
            </a:r>
          </a:p>
        </p:txBody>
      </p:sp>
      <p:pic>
        <p:nvPicPr>
          <p:cNvPr id="14" name="New picture">
            <a:extLst>
              <a:ext uri="{FF2B5EF4-FFF2-40B4-BE49-F238E27FC236}">
                <a16:creationId xmlns:a16="http://schemas.microsoft.com/office/drawing/2014/main" id="{DE508DCA-DC2E-8666-A089-2DD492CC6906}"/>
              </a:ext>
            </a:extLst>
          </p:cNvPr>
          <p:cNvPicPr/>
          <p:nvPr/>
        </p:nvPicPr>
        <p:blipFill>
          <a:blip r:embed="rId3"/>
          <a:stretch>
            <a:fillRect/>
          </a:stretch>
        </p:blipFill>
        <p:spPr>
          <a:xfrm>
            <a:off x="151288" y="162968"/>
            <a:ext cx="6034548" cy="6435071"/>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4262751" y="251961"/>
            <a:ext cx="3204185" cy="1023559"/>
          </a:xfrm>
          <a:prstGeom prst="rect">
            <a:avLst/>
          </a:prstGeom>
        </p:spPr>
      </p:pic>
      <p:pic>
        <p:nvPicPr>
          <p:cNvPr id="13" name="New picture"/>
          <p:cNvPicPr/>
          <p:nvPr/>
        </p:nvPicPr>
        <p:blipFill>
          <a:blip r:embed="rId7"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8"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7" name="Text Box 1">
            <a:extLst>
              <a:ext uri="{FF2B5EF4-FFF2-40B4-BE49-F238E27FC236}">
                <a16:creationId xmlns:a16="http://schemas.microsoft.com/office/drawing/2014/main" id="{4F453C36-1257-CB48-8BF7-EE5C7DB6B14E}"/>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43</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9" name="Image 8">
            <a:extLst>
              <a:ext uri="{FF2B5EF4-FFF2-40B4-BE49-F238E27FC236}">
                <a16:creationId xmlns:a16="http://schemas.microsoft.com/office/drawing/2014/main" id="{C2BD1C0B-BE61-4A45-17AE-18EB29749B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3A7E4181-7D43-1594-F515-8ACD32834E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229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79"/>
            <a:ext cx="12193702" cy="273226"/>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3" name="ZoneTexte 12">
            <a:extLst>
              <a:ext uri="{FF2B5EF4-FFF2-40B4-BE49-F238E27FC236}">
                <a16:creationId xmlns:a16="http://schemas.microsoft.com/office/drawing/2014/main" id="{A8577A43-9F8E-0D7F-3B72-DC20BA3E1939}"/>
              </a:ext>
            </a:extLst>
          </p:cNvPr>
          <p:cNvSpPr txBox="1"/>
          <p:nvPr/>
        </p:nvSpPr>
        <p:spPr>
          <a:xfrm>
            <a:off x="323385" y="1282390"/>
            <a:ext cx="11496908" cy="3970318"/>
          </a:xfrm>
          <a:prstGeom prst="rect">
            <a:avLst/>
          </a:prstGeom>
          <a:noFill/>
        </p:spPr>
        <p:txBody>
          <a:bodyPr wrap="square" rtlCol="0">
            <a:spAutoFit/>
          </a:bodyPr>
          <a:lstStyle/>
          <a:p>
            <a:pPr algn="just"/>
            <a:r>
              <a:rPr lang="fr-FR" sz="1800" b="0" i="0" u="none" strike="noStrike" baseline="0" dirty="0">
                <a:latin typeface="CenturyGothic"/>
              </a:rPr>
              <a:t>Le mail est le vecteur d’informations le plus plébiscité. En effet, 71% des sortants envisageant de réaliser une VAE ou ayant déjà pensé à réaliser une VAE souhaitent recevoir des informations par mail. Ils sont 11% à souhaiter recevoir des informations par téléphone.</a:t>
            </a:r>
          </a:p>
          <a:p>
            <a:pPr algn="just"/>
            <a:endParaRPr lang="fr-FR" sz="1800" b="0" i="0" u="none" strike="noStrike" baseline="0" dirty="0">
              <a:latin typeface="CenturyGothic"/>
            </a:endParaRPr>
          </a:p>
          <a:p>
            <a:pPr algn="just"/>
            <a:r>
              <a:rPr lang="fr-FR" sz="1800" b="0" i="0" u="none" strike="noStrike" baseline="0" dirty="0">
                <a:latin typeface="CenturyGothic"/>
              </a:rPr>
              <a:t>52% des sortants ne souhaitent pas recevoir d’informations. Parmi ceux souhaitant recevoir des informations, les attentes en termes d’informations sont multiples :</a:t>
            </a:r>
          </a:p>
          <a:p>
            <a:pPr marL="285750" indent="-285750" algn="just">
              <a:buFont typeface="Arial" panose="020B0604020202020204" pitchFamily="34" charset="0"/>
              <a:buChar char="•"/>
            </a:pPr>
            <a:r>
              <a:rPr lang="fr-FR" sz="1800" b="0" i="0" u="none" strike="noStrike" baseline="0" dirty="0">
                <a:latin typeface="CenturyGothic"/>
              </a:rPr>
              <a:t>les différentes solutions de financement sont en tête, 32% des sortants souhaitent recevoir ce type d’informations ;</a:t>
            </a:r>
          </a:p>
          <a:p>
            <a:pPr marL="285750" indent="-285750" algn="just">
              <a:buFont typeface="Arial" panose="020B0604020202020204" pitchFamily="34" charset="0"/>
              <a:buChar char="•"/>
            </a:pPr>
            <a:r>
              <a:rPr lang="fr-FR" sz="1800" b="0" i="0" u="none" strike="noStrike" baseline="0" dirty="0">
                <a:latin typeface="CenturyGothic"/>
              </a:rPr>
              <a:t>23% souhaitent recevoir des informations sur les différentes étapes de la démarche VAE ;</a:t>
            </a:r>
          </a:p>
          <a:p>
            <a:pPr marL="285750" indent="-285750" algn="just">
              <a:buFont typeface="Arial" panose="020B0604020202020204" pitchFamily="34" charset="0"/>
              <a:buChar char="•"/>
            </a:pPr>
            <a:r>
              <a:rPr lang="fr-FR" sz="1800" b="0" i="0" u="none" strike="noStrike" baseline="0" dirty="0">
                <a:latin typeface="CenturyGothic"/>
              </a:rPr>
              <a:t>22% souhaitent recevoir des informations sur les critères d’éligibilité au dispositif ;</a:t>
            </a:r>
          </a:p>
          <a:p>
            <a:pPr marL="285750" indent="-285750" algn="just">
              <a:buFont typeface="Arial" panose="020B0604020202020204" pitchFamily="34" charset="0"/>
              <a:buChar char="•"/>
            </a:pPr>
            <a:r>
              <a:rPr lang="fr-FR" sz="1800" b="0" i="0" u="none" strike="noStrike" baseline="0" dirty="0">
                <a:latin typeface="CenturyGothic"/>
              </a:rPr>
              <a:t>20% sur la durée de la démarche VAE ;</a:t>
            </a:r>
          </a:p>
          <a:p>
            <a:pPr marL="285750" indent="-285750" algn="just">
              <a:buFont typeface="Arial" panose="020B0604020202020204" pitchFamily="34" charset="0"/>
              <a:buChar char="•"/>
            </a:pPr>
            <a:r>
              <a:rPr lang="fr-FR" sz="1800" b="0" i="0" u="none" strike="noStrike" baseline="0" dirty="0">
                <a:latin typeface="CenturyGothic"/>
              </a:rPr>
              <a:t>19% sur le choix du diplôme à valider.</a:t>
            </a:r>
          </a:p>
          <a:p>
            <a:pPr algn="just"/>
            <a:endParaRPr lang="fr-FR" sz="1800" b="0" i="0" u="none" strike="noStrike" baseline="0" dirty="0">
              <a:latin typeface="CenturyGothic"/>
            </a:endParaRPr>
          </a:p>
          <a:p>
            <a:pPr algn="just"/>
            <a:r>
              <a:rPr lang="fr-FR" sz="1800" b="0" i="0" u="none" strike="noStrike" baseline="0" dirty="0">
                <a:latin typeface="CenturyGothic"/>
              </a:rPr>
              <a:t>Parmi les sortants envisageant de réaliser une VAE ou ayant déjà pensé à réaliser une VAE, 66% souhaitent être recontacté par la CMA Normandie principalement par mail (77%).</a:t>
            </a:r>
          </a:p>
        </p:txBody>
      </p:sp>
      <p:sp>
        <p:nvSpPr>
          <p:cNvPr id="14" name="ZoneTexte 13">
            <a:extLst>
              <a:ext uri="{FF2B5EF4-FFF2-40B4-BE49-F238E27FC236}">
                <a16:creationId xmlns:a16="http://schemas.microsoft.com/office/drawing/2014/main" id="{BA393BDA-43B9-7AFE-B8BF-ACEE42F3468E}"/>
              </a:ext>
            </a:extLst>
          </p:cNvPr>
          <p:cNvSpPr txBox="1"/>
          <p:nvPr/>
        </p:nvSpPr>
        <p:spPr>
          <a:xfrm>
            <a:off x="457199" y="377348"/>
            <a:ext cx="10181063" cy="523220"/>
          </a:xfrm>
          <a:prstGeom prst="rect">
            <a:avLst/>
          </a:prstGeom>
          <a:noFill/>
        </p:spPr>
        <p:txBody>
          <a:bodyPr wrap="square" rtlCol="0">
            <a:spAutoFit/>
          </a:bodyPr>
          <a:lstStyle/>
          <a:p>
            <a:pPr defTabSz="854324"/>
            <a:r>
              <a:rPr lang="fr-FR" sz="2800" dirty="0">
                <a:solidFill>
                  <a:prstClr val="white"/>
                </a:solidFill>
                <a:latin typeface="Century Gothic" panose="020B0502020202020204" pitchFamily="34" charset="0"/>
                <a:cs typeface="Arial" pitchFamily="34" charset="0"/>
              </a:rPr>
              <a:t>Types d’informations et accompagnement souhaité</a:t>
            </a:r>
            <a:endParaRPr lang="fr-FR" sz="2800" dirty="0"/>
          </a:p>
        </p:txBody>
      </p:sp>
    </p:spTree>
    <p:extLst>
      <p:ext uri="{BB962C8B-B14F-4D97-AF65-F5344CB8AC3E}">
        <p14:creationId xmlns:p14="http://schemas.microsoft.com/office/powerpoint/2010/main" val="22771341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pic>
        <p:nvPicPr>
          <p:cNvPr id="7170" name="Picture 2">
            <a:extLst>
              <a:ext uri="{FF2B5EF4-FFF2-40B4-BE49-F238E27FC236}">
                <a16:creationId xmlns:a16="http://schemas.microsoft.com/office/drawing/2014/main" id="{2B959683-EF21-1C5B-3EFD-0F9128B9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731" y="1408865"/>
            <a:ext cx="5518456" cy="525799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29E84709-6255-ED3A-EC4F-303F7DB6FB01}"/>
              </a:ext>
            </a:extLst>
          </p:cNvPr>
          <p:cNvSpPr txBox="1"/>
          <p:nvPr/>
        </p:nvSpPr>
        <p:spPr>
          <a:xfrm>
            <a:off x="259157"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Le mail est le vecteur d’informations le plus plébiscité. Les informations souhaitées par les sortants sont multiples, les différentes solutions de financement en tête. </a:t>
            </a:r>
          </a:p>
        </p:txBody>
      </p:sp>
      <p:pic>
        <p:nvPicPr>
          <p:cNvPr id="7172" name="Picture 4">
            <a:extLst>
              <a:ext uri="{FF2B5EF4-FFF2-40B4-BE49-F238E27FC236}">
                <a16:creationId xmlns:a16="http://schemas.microsoft.com/office/drawing/2014/main" id="{25D7F450-7ECF-BDB9-BEA3-ACD1D745E4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8338" y="1408865"/>
            <a:ext cx="5196411" cy="451861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01BBCAA-BE9C-A66A-4E07-3DDB14B9DBEE}"/>
              </a:ext>
            </a:extLst>
          </p:cNvPr>
          <p:cNvSpPr txBox="1"/>
          <p:nvPr/>
        </p:nvSpPr>
        <p:spPr>
          <a:xfrm>
            <a:off x="6834012" y="6130059"/>
            <a:ext cx="9240513" cy="246221"/>
          </a:xfrm>
          <a:prstGeom prst="rect">
            <a:avLst/>
          </a:prstGeom>
          <a:noFill/>
        </p:spPr>
        <p:txBody>
          <a:bodyPr wrap="square" rtlCol="0">
            <a:spAutoFit/>
          </a:bodyPr>
          <a:lstStyle/>
          <a:p>
            <a:r>
              <a:rPr lang="fr-FR" sz="1000" dirty="0">
                <a:latin typeface="Century Gothic" panose="020B0502020202020204" pitchFamily="34" charset="0"/>
              </a:rPr>
              <a:t>Base : tous </a:t>
            </a:r>
          </a:p>
        </p:txBody>
      </p:sp>
      <p:sp>
        <p:nvSpPr>
          <p:cNvPr id="14" name="ZoneTexte 13">
            <a:extLst>
              <a:ext uri="{FF2B5EF4-FFF2-40B4-BE49-F238E27FC236}">
                <a16:creationId xmlns:a16="http://schemas.microsoft.com/office/drawing/2014/main" id="{C47AE5E6-4E42-BDB3-FB52-0A0345D14255}"/>
              </a:ext>
            </a:extLst>
          </p:cNvPr>
          <p:cNvSpPr txBox="1"/>
          <p:nvPr/>
        </p:nvSpPr>
        <p:spPr>
          <a:xfrm>
            <a:off x="374913" y="6130059"/>
            <a:ext cx="6053425" cy="246221"/>
          </a:xfrm>
          <a:prstGeom prst="rect">
            <a:avLst/>
          </a:prstGeom>
          <a:noFill/>
        </p:spPr>
        <p:txBody>
          <a:bodyPr wrap="square" rtlCol="0">
            <a:spAutoFit/>
          </a:bodyPr>
          <a:lstStyle/>
          <a:p>
            <a:r>
              <a:rPr lang="fr-FR" sz="1000" dirty="0">
                <a:latin typeface="Century Gothic" panose="020B0502020202020204" pitchFamily="34" charset="0"/>
              </a:rPr>
              <a:t>Base : sortants envisageant de réaliser une VAE ou ayant déjà pensé à réaliser une VAE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29E84709-6255-ED3A-EC4F-303F7DB6FB01}"/>
              </a:ext>
            </a:extLst>
          </p:cNvPr>
          <p:cNvSpPr txBox="1"/>
          <p:nvPr/>
        </p:nvSpPr>
        <p:spPr>
          <a:xfrm>
            <a:off x="259157"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36% des sortants ayant déjà pensé à réaliser une VAE ne souhaitent pas recevoir</a:t>
            </a:r>
          </a:p>
          <a:p>
            <a:pPr defTabSz="854324"/>
            <a:r>
              <a:rPr lang="fr-FR" sz="2000" dirty="0">
                <a:solidFill>
                  <a:schemeClr val="bg1"/>
                </a:solidFill>
                <a:latin typeface="Century Gothic" panose="020B0502020202020204" pitchFamily="34" charset="0"/>
                <a:cs typeface="Arial" pitchFamily="34" charset="0"/>
              </a:rPr>
              <a:t>d’informations sur le dispositif.   </a:t>
            </a:r>
          </a:p>
        </p:txBody>
      </p:sp>
      <p:pic>
        <p:nvPicPr>
          <p:cNvPr id="7" name="New picture">
            <a:extLst>
              <a:ext uri="{FF2B5EF4-FFF2-40B4-BE49-F238E27FC236}">
                <a16:creationId xmlns:a16="http://schemas.microsoft.com/office/drawing/2014/main" id="{E5AB728D-40E5-1339-3E59-57DBD27BC53C}"/>
              </a:ext>
            </a:extLst>
          </p:cNvPr>
          <p:cNvPicPr/>
          <p:nvPr/>
        </p:nvPicPr>
        <p:blipFill>
          <a:blip r:embed="rId8"/>
          <a:stretch>
            <a:fillRect/>
          </a:stretch>
        </p:blipFill>
        <p:spPr>
          <a:xfrm>
            <a:off x="793115" y="1079679"/>
            <a:ext cx="10605800" cy="5477227"/>
          </a:xfrm>
          <a:prstGeom prst="rect">
            <a:avLst/>
          </a:prstGeom>
        </p:spPr>
      </p:pic>
    </p:spTree>
    <p:extLst>
      <p:ext uri="{BB962C8B-B14F-4D97-AF65-F5344CB8AC3E}">
        <p14:creationId xmlns:p14="http://schemas.microsoft.com/office/powerpoint/2010/main" val="32420309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69518"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10" name="New picture"/>
          <p:cNvPicPr/>
          <p:nvPr/>
        </p:nvPicPr>
        <p:blipFill>
          <a:blip r:embed="rId7"/>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29E84709-6255-ED3A-EC4F-303F7DB6FB01}"/>
              </a:ext>
            </a:extLst>
          </p:cNvPr>
          <p:cNvSpPr txBox="1"/>
          <p:nvPr/>
        </p:nvSpPr>
        <p:spPr>
          <a:xfrm>
            <a:off x="259157" y="247602"/>
            <a:ext cx="11628920" cy="707886"/>
          </a:xfrm>
          <a:prstGeom prst="rect">
            <a:avLst/>
          </a:prstGeom>
          <a:noFill/>
        </p:spPr>
        <p:txBody>
          <a:bodyPr wrap="square" rtlCol="0">
            <a:spAutoFit/>
          </a:bodyPr>
          <a:lstStyle/>
          <a:p>
            <a:pPr defTabSz="854324"/>
            <a:r>
              <a:rPr lang="fr-FR" sz="2000" dirty="0">
                <a:solidFill>
                  <a:schemeClr val="bg1"/>
                </a:solidFill>
                <a:latin typeface="Century Gothic" panose="020B0502020202020204" pitchFamily="34" charset="0"/>
                <a:cs typeface="Arial" pitchFamily="34" charset="0"/>
              </a:rPr>
              <a:t>Les différentes solutions de financement représentent une thématique d’intérêt pour les </a:t>
            </a:r>
          </a:p>
          <a:p>
            <a:pPr defTabSz="854324"/>
            <a:r>
              <a:rPr lang="fr-FR" sz="2000" dirty="0">
                <a:solidFill>
                  <a:schemeClr val="bg1"/>
                </a:solidFill>
                <a:latin typeface="Century Gothic" panose="020B0502020202020204" pitchFamily="34" charset="0"/>
                <a:cs typeface="Arial" pitchFamily="34" charset="0"/>
              </a:rPr>
              <a:t>sortants souhaitant entrer prochainement dans le dispositif VAE.   </a:t>
            </a:r>
          </a:p>
        </p:txBody>
      </p:sp>
      <p:pic>
        <p:nvPicPr>
          <p:cNvPr id="8" name="New picture">
            <a:extLst>
              <a:ext uri="{FF2B5EF4-FFF2-40B4-BE49-F238E27FC236}">
                <a16:creationId xmlns:a16="http://schemas.microsoft.com/office/drawing/2014/main" id="{4B383F99-4738-888E-78C5-8F399A4E27F0}"/>
              </a:ext>
            </a:extLst>
          </p:cNvPr>
          <p:cNvPicPr/>
          <p:nvPr/>
        </p:nvPicPr>
        <p:blipFill>
          <a:blip r:embed="rId8"/>
          <a:stretch>
            <a:fillRect/>
          </a:stretch>
        </p:blipFill>
        <p:spPr>
          <a:xfrm>
            <a:off x="751522" y="1029553"/>
            <a:ext cx="10605800" cy="5477227"/>
          </a:xfrm>
          <a:prstGeom prst="rect">
            <a:avLst/>
          </a:prstGeom>
        </p:spPr>
      </p:pic>
    </p:spTree>
    <p:extLst>
      <p:ext uri="{BB962C8B-B14F-4D97-AF65-F5344CB8AC3E}">
        <p14:creationId xmlns:p14="http://schemas.microsoft.com/office/powerpoint/2010/main" val="27621634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11680"/>
            <a:ext cx="12193702" cy="961256"/>
          </a:xfrm>
          <a:prstGeom prst="rect">
            <a:avLst/>
          </a:prstGeom>
        </p:spPr>
      </p:pic>
      <p:pic>
        <p:nvPicPr>
          <p:cNvPr id="3" name="New picture"/>
          <p:cNvPicPr/>
          <p:nvPr/>
        </p:nvPicPr>
        <p:blipFill>
          <a:blip r:embed="rId3"/>
          <a:stretch>
            <a:fillRect/>
          </a:stretch>
        </p:blipFill>
        <p:spPr>
          <a:xfrm>
            <a:off x="0" y="11681"/>
            <a:ext cx="12193702" cy="240314"/>
          </a:xfrm>
          <a:prstGeom prst="rect">
            <a:avLst/>
          </a:prstGeom>
        </p:spPr>
      </p:pic>
      <p:pic>
        <p:nvPicPr>
          <p:cNvPr id="4" name="New picture"/>
          <p:cNvPicPr/>
          <p:nvPr/>
        </p:nvPicPr>
        <p:blipFill>
          <a:blip r:embed="rId4"/>
          <a:stretch>
            <a:fillRect/>
          </a:stretch>
        </p:blipFill>
        <p:spPr>
          <a:xfrm>
            <a:off x="0" y="11681"/>
            <a:ext cx="222513" cy="6808893"/>
          </a:xfrm>
          <a:prstGeom prst="rect">
            <a:avLst/>
          </a:prstGeom>
        </p:spPr>
      </p:pic>
      <p:pic>
        <p:nvPicPr>
          <p:cNvPr id="5" name="New picture"/>
          <p:cNvPicPr/>
          <p:nvPr/>
        </p:nvPicPr>
        <p:blipFill>
          <a:blip r:embed="rId4"/>
          <a:stretch>
            <a:fillRect/>
          </a:stretch>
        </p:blipFill>
        <p:spPr>
          <a:xfrm>
            <a:off x="11969518" y="11681"/>
            <a:ext cx="222513" cy="6808893"/>
          </a:xfrm>
          <a:prstGeom prst="rect">
            <a:avLst/>
          </a:prstGeom>
        </p:spPr>
      </p:pic>
      <p:pic>
        <p:nvPicPr>
          <p:cNvPr id="6" name="New picture"/>
          <p:cNvPicPr/>
          <p:nvPr/>
        </p:nvPicPr>
        <p:blipFill>
          <a:blip r:embed="rId5"/>
          <a:stretch>
            <a:fillRect/>
          </a:stretch>
        </p:blipFill>
        <p:spPr>
          <a:xfrm>
            <a:off x="10180766" y="234162"/>
            <a:ext cx="1869107" cy="623036"/>
          </a:xfrm>
          <a:prstGeom prst="rect">
            <a:avLst/>
          </a:prstGeom>
        </p:spPr>
      </p:pic>
      <p:pic>
        <p:nvPicPr>
          <p:cNvPr id="10" name="New picture"/>
          <p:cNvPicPr/>
          <p:nvPr/>
        </p:nvPicPr>
        <p:blipFill>
          <a:blip r:embed="rId6"/>
          <a:stretch>
            <a:fillRect/>
          </a:stretch>
        </p:blipFill>
        <p:spPr>
          <a:xfrm>
            <a:off x="0" y="6579341"/>
            <a:ext cx="12193702" cy="222513"/>
          </a:xfrm>
          <a:prstGeom prst="rect">
            <a:avLst/>
          </a:prstGeom>
        </p:spPr>
      </p:pic>
      <p:sp>
        <p:nvSpPr>
          <p:cNvPr id="11" name="ZoneTexte 10">
            <a:extLst>
              <a:ext uri="{FF2B5EF4-FFF2-40B4-BE49-F238E27FC236}">
                <a16:creationId xmlns:a16="http://schemas.microsoft.com/office/drawing/2014/main" id="{29E84709-6255-ED3A-EC4F-303F7DB6FB01}"/>
              </a:ext>
            </a:extLst>
          </p:cNvPr>
          <p:cNvSpPr txBox="1"/>
          <p:nvPr/>
        </p:nvSpPr>
        <p:spPr>
          <a:xfrm>
            <a:off x="259157" y="247602"/>
            <a:ext cx="11628920" cy="707886"/>
          </a:xfrm>
          <a:prstGeom prst="rect">
            <a:avLst/>
          </a:prstGeom>
          <a:noFill/>
        </p:spPr>
        <p:txBody>
          <a:bodyPr wrap="square" rtlCol="0">
            <a:spAutoFit/>
          </a:bodyPr>
          <a:lstStyle/>
          <a:p>
            <a:pPr defTabSz="854324"/>
            <a:endParaRPr lang="fr-FR" sz="2000" dirty="0">
              <a:solidFill>
                <a:schemeClr val="bg1"/>
              </a:solidFill>
              <a:latin typeface="Century Gothic" panose="020B0502020202020204" pitchFamily="34" charset="0"/>
              <a:cs typeface="Arial" pitchFamily="34" charset="0"/>
            </a:endParaRPr>
          </a:p>
          <a:p>
            <a:pPr defTabSz="854324"/>
            <a:endParaRPr lang="fr-FR" sz="2000" dirty="0">
              <a:solidFill>
                <a:schemeClr val="bg1"/>
              </a:solidFill>
              <a:latin typeface="Century Gothic" panose="020B0502020202020204" pitchFamily="34" charset="0"/>
              <a:cs typeface="Arial" pitchFamily="34" charset="0"/>
            </a:endParaRPr>
          </a:p>
        </p:txBody>
      </p:sp>
      <p:sp>
        <p:nvSpPr>
          <p:cNvPr id="7" name="ZoneTexte 6">
            <a:extLst>
              <a:ext uri="{FF2B5EF4-FFF2-40B4-BE49-F238E27FC236}">
                <a16:creationId xmlns:a16="http://schemas.microsoft.com/office/drawing/2014/main" id="{F7F4304E-6D40-F5E9-EDA9-C4334F5CEB8A}"/>
              </a:ext>
            </a:extLst>
          </p:cNvPr>
          <p:cNvSpPr txBox="1"/>
          <p:nvPr/>
        </p:nvSpPr>
        <p:spPr>
          <a:xfrm>
            <a:off x="291470" y="417733"/>
            <a:ext cx="11402056" cy="400110"/>
          </a:xfrm>
          <a:prstGeom prst="rect">
            <a:avLst/>
          </a:prstGeom>
          <a:noFill/>
        </p:spPr>
        <p:txBody>
          <a:bodyPr wrap="square" rtlCol="0">
            <a:spAutoFit/>
          </a:bodyPr>
          <a:lstStyle/>
          <a:p>
            <a:pPr defTabSz="854324"/>
            <a:r>
              <a:rPr lang="fr-FR" sz="2000" dirty="0">
                <a:solidFill>
                  <a:prstClr val="white"/>
                </a:solidFill>
                <a:latin typeface="Century Gothic" panose="020B0502020202020204" pitchFamily="34" charset="0"/>
                <a:cs typeface="Arial" pitchFamily="34" charset="0"/>
              </a:rPr>
              <a:t>Types d’informations souhaités : Rang 1 </a:t>
            </a:r>
          </a:p>
        </p:txBody>
      </p:sp>
      <p:pic>
        <p:nvPicPr>
          <p:cNvPr id="8194" name="Picture 2">
            <a:extLst>
              <a:ext uri="{FF2B5EF4-FFF2-40B4-BE49-F238E27FC236}">
                <a16:creationId xmlns:a16="http://schemas.microsoft.com/office/drawing/2014/main" id="{DF7FF7E7-A3A9-1194-6386-DB7BBFF5D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3524" y="1208857"/>
            <a:ext cx="5425074" cy="471745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C0D863E-F3C0-A5CC-8ED9-BA66AF7203CC}"/>
              </a:ext>
            </a:extLst>
          </p:cNvPr>
          <p:cNvSpPr txBox="1"/>
          <p:nvPr/>
        </p:nvSpPr>
        <p:spPr>
          <a:xfrm>
            <a:off x="4211364" y="6006605"/>
            <a:ext cx="9240513" cy="246221"/>
          </a:xfrm>
          <a:prstGeom prst="rect">
            <a:avLst/>
          </a:prstGeom>
          <a:noFill/>
        </p:spPr>
        <p:txBody>
          <a:bodyPr wrap="square" rtlCol="0">
            <a:spAutoFit/>
          </a:bodyPr>
          <a:lstStyle/>
          <a:p>
            <a:r>
              <a:rPr lang="fr-FR" sz="1000" dirty="0">
                <a:latin typeface="Century Gothic" panose="020B0502020202020204" pitchFamily="34" charset="0"/>
              </a:rPr>
              <a:t>Base : tous /  hors aucun </a:t>
            </a:r>
          </a:p>
        </p:txBody>
      </p:sp>
    </p:spTree>
    <p:extLst>
      <p:ext uri="{BB962C8B-B14F-4D97-AF65-F5344CB8AC3E}">
        <p14:creationId xmlns:p14="http://schemas.microsoft.com/office/powerpoint/2010/main" val="4020436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6051504" y="11681"/>
            <a:ext cx="6141354" cy="6808893"/>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13" name="New picture"/>
          <p:cNvPicPr/>
          <p:nvPr/>
        </p:nvPicPr>
        <p:blipFill>
          <a:blip r:embed="rId6"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7"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6" name="ZoneTexte 15">
            <a:extLst>
              <a:ext uri="{FF2B5EF4-FFF2-40B4-BE49-F238E27FC236}">
                <a16:creationId xmlns:a16="http://schemas.microsoft.com/office/drawing/2014/main" id="{9ABFC54A-2761-B74E-86CF-C42F7D8E926B}"/>
              </a:ext>
            </a:extLst>
          </p:cNvPr>
          <p:cNvSpPr txBox="1"/>
          <p:nvPr/>
        </p:nvSpPr>
        <p:spPr>
          <a:xfrm>
            <a:off x="7786734" y="1318429"/>
            <a:ext cx="3954463" cy="724942"/>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Conclusion</a:t>
            </a:r>
          </a:p>
        </p:txBody>
      </p:sp>
      <p:sp>
        <p:nvSpPr>
          <p:cNvPr id="9" name="ZoneTexte 8">
            <a:extLst>
              <a:ext uri="{FF2B5EF4-FFF2-40B4-BE49-F238E27FC236}">
                <a16:creationId xmlns:a16="http://schemas.microsoft.com/office/drawing/2014/main" id="{24B7EB24-E21A-4A4F-B0E0-E20130B9B22A}"/>
              </a:ext>
            </a:extLst>
          </p:cNvPr>
          <p:cNvSpPr txBox="1"/>
          <p:nvPr/>
        </p:nvSpPr>
        <p:spPr>
          <a:xfrm>
            <a:off x="7037886" y="1275520"/>
            <a:ext cx="740053" cy="868699"/>
          </a:xfrm>
          <a:prstGeom prst="rect">
            <a:avLst/>
          </a:prstGeom>
          <a:noFill/>
        </p:spPr>
        <p:txBody>
          <a:bodyPr wrap="square" rtlCol="0">
            <a:spAutoFit/>
          </a:bodyPr>
          <a:lstStyle/>
          <a:p>
            <a:pPr defTabSz="854324"/>
            <a:r>
              <a:rPr lang="fr-FR" sz="5045" dirty="0">
                <a:solidFill>
                  <a:prstClr val="white"/>
                </a:solidFill>
                <a:latin typeface="Century Gothic" panose="020B0502020202020204" pitchFamily="34" charset="0"/>
                <a:cs typeface="Arial" pitchFamily="34" charset="0"/>
              </a:rPr>
              <a:t>4.</a:t>
            </a:r>
          </a:p>
        </p:txBody>
      </p:sp>
      <p:sp>
        <p:nvSpPr>
          <p:cNvPr id="17" name="Text Box 1">
            <a:extLst>
              <a:ext uri="{FF2B5EF4-FFF2-40B4-BE49-F238E27FC236}">
                <a16:creationId xmlns:a16="http://schemas.microsoft.com/office/drawing/2014/main" id="{9D734CC5-64DA-5D47-A77F-0EDAAB1E07D3}"/>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prstClr val="white"/>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49</a:t>
            </a:fld>
            <a:endParaRPr lang="x-none" altLang="x-none" sz="1495" dirty="0">
              <a:solidFill>
                <a:prstClr val="white"/>
              </a:solidFill>
              <a:latin typeface="Century Gothic" panose="020B0502020202020204" pitchFamily="34" charset="0"/>
              <a:ea typeface="Montserrat" charset="0"/>
              <a:cs typeface="Montserrat" charset="0"/>
            </a:endParaRPr>
          </a:p>
        </p:txBody>
      </p:sp>
      <p:pic>
        <p:nvPicPr>
          <p:cNvPr id="2" name="New picture">
            <a:extLst>
              <a:ext uri="{FF2B5EF4-FFF2-40B4-BE49-F238E27FC236}">
                <a16:creationId xmlns:a16="http://schemas.microsoft.com/office/drawing/2014/main" id="{4A0CFB91-8ABA-57ED-B61E-5DFE0DD321BD}"/>
              </a:ext>
            </a:extLst>
          </p:cNvPr>
          <p:cNvPicPr/>
          <p:nvPr/>
        </p:nvPicPr>
        <p:blipFill>
          <a:blip r:embed="rId8" cstate="screen">
            <a:extLst>
              <a:ext uri="{28A0092B-C50C-407E-A947-70E740481C1C}">
                <a14:useLocalDpi xmlns:a14="http://schemas.microsoft.com/office/drawing/2010/main"/>
              </a:ext>
            </a:extLst>
          </a:blip>
          <a:stretch>
            <a:fillRect/>
          </a:stretch>
        </p:blipFill>
        <p:spPr>
          <a:xfrm>
            <a:off x="5892765" y="251961"/>
            <a:ext cx="3204185" cy="1023559"/>
          </a:xfrm>
          <a:prstGeom prst="rect">
            <a:avLst/>
          </a:prstGeom>
        </p:spPr>
      </p:pic>
      <p:pic>
        <p:nvPicPr>
          <p:cNvPr id="12" name="Image 11" descr="Une image contenant personne, table, assiette, intérieur&#10;&#10;Description générée automatiquement">
            <a:extLst>
              <a:ext uri="{FF2B5EF4-FFF2-40B4-BE49-F238E27FC236}">
                <a16:creationId xmlns:a16="http://schemas.microsoft.com/office/drawing/2014/main" id="{F537F5B6-0012-ED60-17BD-CB0A2D32F4B8}"/>
              </a:ext>
            </a:extLst>
          </p:cNvPr>
          <p:cNvPicPr>
            <a:picLocks noChangeAspect="1"/>
          </p:cNvPicPr>
          <p:nvPr/>
        </p:nvPicPr>
        <p:blipFill>
          <a:blip r:embed="rId9"/>
          <a:stretch>
            <a:fillRect/>
          </a:stretch>
        </p:blipFill>
        <p:spPr>
          <a:xfrm>
            <a:off x="187333" y="2830761"/>
            <a:ext cx="5872122" cy="3775278"/>
          </a:xfrm>
          <a:prstGeom prst="rect">
            <a:avLst/>
          </a:prstGeom>
        </p:spPr>
      </p:pic>
      <p:pic>
        <p:nvPicPr>
          <p:cNvPr id="10" name="Image 9" descr="Une image contenant personne, intérieur, préparation&#10;&#10;Description générée automatiquement">
            <a:extLst>
              <a:ext uri="{FF2B5EF4-FFF2-40B4-BE49-F238E27FC236}">
                <a16:creationId xmlns:a16="http://schemas.microsoft.com/office/drawing/2014/main" id="{D1478645-3B36-6C85-D63E-CF696A7C64E7}"/>
              </a:ext>
            </a:extLst>
          </p:cNvPr>
          <p:cNvPicPr>
            <a:picLocks noChangeAspect="1"/>
          </p:cNvPicPr>
          <p:nvPr/>
        </p:nvPicPr>
        <p:blipFill>
          <a:blip r:embed="rId10"/>
          <a:stretch>
            <a:fillRect/>
          </a:stretch>
        </p:blipFill>
        <p:spPr>
          <a:xfrm>
            <a:off x="187333" y="251962"/>
            <a:ext cx="5855376" cy="3540110"/>
          </a:xfrm>
          <a:prstGeom prst="rect">
            <a:avLst/>
          </a:prstGeom>
        </p:spPr>
      </p:pic>
      <p:pic>
        <p:nvPicPr>
          <p:cNvPr id="7" name="Image 6">
            <a:extLst>
              <a:ext uri="{FF2B5EF4-FFF2-40B4-BE49-F238E27FC236}">
                <a16:creationId xmlns:a16="http://schemas.microsoft.com/office/drawing/2014/main" id="{EE99CBE9-03FE-2DE2-BF3A-A1F6C23EF9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1" name="Picture 2" descr="Directions régionales de l'économie, de l'emploi, du travail ...">
            <a:extLst>
              <a:ext uri="{FF2B5EF4-FFF2-40B4-BE49-F238E27FC236}">
                <a16:creationId xmlns:a16="http://schemas.microsoft.com/office/drawing/2014/main" id="{407F11FF-63B2-CEF4-361B-CFD8F9DFA2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9743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personne, table, assiette, intérieur&#10;&#10;Description générée automatiquement">
            <a:extLst>
              <a:ext uri="{FF2B5EF4-FFF2-40B4-BE49-F238E27FC236}">
                <a16:creationId xmlns:a16="http://schemas.microsoft.com/office/drawing/2014/main" id="{5587E45B-CB64-A1EA-CBAA-3335C1A54994}"/>
              </a:ext>
            </a:extLst>
          </p:cNvPr>
          <p:cNvPicPr>
            <a:picLocks noChangeAspect="1"/>
          </p:cNvPicPr>
          <p:nvPr/>
        </p:nvPicPr>
        <p:blipFill>
          <a:blip r:embed="rId2"/>
          <a:stretch>
            <a:fillRect/>
          </a:stretch>
        </p:blipFill>
        <p:spPr>
          <a:xfrm>
            <a:off x="187333" y="2830761"/>
            <a:ext cx="5872122" cy="3775278"/>
          </a:xfrm>
          <a:prstGeom prst="rect">
            <a:avLst/>
          </a:prstGeom>
        </p:spPr>
      </p:pic>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6096000" y="37426"/>
            <a:ext cx="6141354" cy="6808893"/>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13" name="New picture"/>
          <p:cNvPicPr/>
          <p:nvPr/>
        </p:nvPicPr>
        <p:blipFill>
          <a:blip r:embed="rId6" cstate="screen">
            <a:extLst>
              <a:ext uri="{28A0092B-C50C-407E-A947-70E740481C1C}">
                <a14:useLocalDpi xmlns:a14="http://schemas.microsoft.com/office/drawing/2010/main"/>
              </a:ext>
            </a:extLst>
          </a:blip>
          <a:stretch>
            <a:fillRect/>
          </a:stretch>
        </p:blipFill>
        <p:spPr>
          <a:xfrm>
            <a:off x="1" y="5947494"/>
            <a:ext cx="890051" cy="890051"/>
          </a:xfrm>
          <a:prstGeom prst="rect">
            <a:avLst/>
          </a:prstGeom>
        </p:spPr>
      </p:pic>
      <p:pic>
        <p:nvPicPr>
          <p:cNvPr id="15" name="New picture"/>
          <p:cNvPicPr/>
          <p:nvPr/>
        </p:nvPicPr>
        <p:blipFill>
          <a:blip r:embed="rId7"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sp>
        <p:nvSpPr>
          <p:cNvPr id="16" name="ZoneTexte 15">
            <a:extLst>
              <a:ext uri="{FF2B5EF4-FFF2-40B4-BE49-F238E27FC236}">
                <a16:creationId xmlns:a16="http://schemas.microsoft.com/office/drawing/2014/main" id="{9ABFC54A-2761-B74E-86CF-C42F7D8E926B}"/>
              </a:ext>
            </a:extLst>
          </p:cNvPr>
          <p:cNvSpPr txBox="1"/>
          <p:nvPr/>
        </p:nvSpPr>
        <p:spPr>
          <a:xfrm>
            <a:off x="7786734" y="1318429"/>
            <a:ext cx="3954463" cy="1357551"/>
          </a:xfrm>
          <a:prstGeom prst="rect">
            <a:avLst/>
          </a:prstGeom>
          <a:noFill/>
        </p:spPr>
        <p:txBody>
          <a:bodyPr wrap="square" rtlCol="0">
            <a:spAutoFit/>
          </a:bodyPr>
          <a:lstStyle/>
          <a:p>
            <a:pPr defTabSz="854324"/>
            <a:r>
              <a:rPr lang="fr-FR" sz="4111" dirty="0">
                <a:solidFill>
                  <a:prstClr val="white"/>
                </a:solidFill>
                <a:latin typeface="Century Gothic" panose="020B0502020202020204" pitchFamily="34" charset="0"/>
                <a:cs typeface="Arial" pitchFamily="34" charset="0"/>
              </a:rPr>
              <a:t>Méthodologie de l’étude</a:t>
            </a:r>
          </a:p>
        </p:txBody>
      </p:sp>
      <p:sp>
        <p:nvSpPr>
          <p:cNvPr id="9" name="ZoneTexte 8">
            <a:extLst>
              <a:ext uri="{FF2B5EF4-FFF2-40B4-BE49-F238E27FC236}">
                <a16:creationId xmlns:a16="http://schemas.microsoft.com/office/drawing/2014/main" id="{24B7EB24-E21A-4A4F-B0E0-E20130B9B22A}"/>
              </a:ext>
            </a:extLst>
          </p:cNvPr>
          <p:cNvSpPr txBox="1"/>
          <p:nvPr/>
        </p:nvSpPr>
        <p:spPr>
          <a:xfrm>
            <a:off x="7037886" y="1275520"/>
            <a:ext cx="740053" cy="868699"/>
          </a:xfrm>
          <a:prstGeom prst="rect">
            <a:avLst/>
          </a:prstGeom>
          <a:noFill/>
        </p:spPr>
        <p:txBody>
          <a:bodyPr wrap="square" rtlCol="0">
            <a:spAutoFit/>
          </a:bodyPr>
          <a:lstStyle/>
          <a:p>
            <a:pPr defTabSz="854324"/>
            <a:r>
              <a:rPr lang="fr-FR" sz="5045" dirty="0">
                <a:solidFill>
                  <a:prstClr val="white"/>
                </a:solidFill>
                <a:latin typeface="Century Gothic" panose="020B0502020202020204" pitchFamily="34" charset="0"/>
                <a:cs typeface="Arial" pitchFamily="34" charset="0"/>
              </a:rPr>
              <a:t>2.</a:t>
            </a:r>
          </a:p>
        </p:txBody>
      </p:sp>
      <p:pic>
        <p:nvPicPr>
          <p:cNvPr id="22" name="New picture">
            <a:extLst>
              <a:ext uri="{FF2B5EF4-FFF2-40B4-BE49-F238E27FC236}">
                <a16:creationId xmlns:a16="http://schemas.microsoft.com/office/drawing/2014/main" id="{766228C2-4D45-6AD8-2A71-6B970AF56DC3}"/>
              </a:ext>
            </a:extLst>
          </p:cNvPr>
          <p:cNvPicPr/>
          <p:nvPr/>
        </p:nvPicPr>
        <p:blipFill>
          <a:blip r:embed="rId8" cstate="screen">
            <a:extLst>
              <a:ext uri="{28A0092B-C50C-407E-A947-70E740481C1C}">
                <a14:useLocalDpi xmlns:a14="http://schemas.microsoft.com/office/drawing/2010/main"/>
              </a:ext>
            </a:extLst>
          </a:blip>
          <a:stretch>
            <a:fillRect/>
          </a:stretch>
        </p:blipFill>
        <p:spPr>
          <a:xfrm>
            <a:off x="5892765" y="251961"/>
            <a:ext cx="3204185" cy="1023559"/>
          </a:xfrm>
          <a:prstGeom prst="rect">
            <a:avLst/>
          </a:prstGeom>
        </p:spPr>
      </p:pic>
      <p:pic>
        <p:nvPicPr>
          <p:cNvPr id="2" name="Image 1" descr="Une image contenant personne, intérieur, préparation&#10;&#10;Description générée automatiquement">
            <a:extLst>
              <a:ext uri="{FF2B5EF4-FFF2-40B4-BE49-F238E27FC236}">
                <a16:creationId xmlns:a16="http://schemas.microsoft.com/office/drawing/2014/main" id="{F45337FC-D999-BF71-BFBB-3FEE44BA6A3D}"/>
              </a:ext>
            </a:extLst>
          </p:cNvPr>
          <p:cNvPicPr>
            <a:picLocks noChangeAspect="1"/>
          </p:cNvPicPr>
          <p:nvPr/>
        </p:nvPicPr>
        <p:blipFill>
          <a:blip r:embed="rId9"/>
          <a:stretch>
            <a:fillRect/>
          </a:stretch>
        </p:blipFill>
        <p:spPr>
          <a:xfrm>
            <a:off x="187333" y="251962"/>
            <a:ext cx="5855376" cy="3540110"/>
          </a:xfrm>
          <a:prstGeom prst="rect">
            <a:avLst/>
          </a:prstGeom>
        </p:spPr>
      </p:pic>
      <p:pic>
        <p:nvPicPr>
          <p:cNvPr id="7" name="Image 6">
            <a:extLst>
              <a:ext uri="{FF2B5EF4-FFF2-40B4-BE49-F238E27FC236}">
                <a16:creationId xmlns:a16="http://schemas.microsoft.com/office/drawing/2014/main" id="{76D80594-C418-8D64-6FAE-574E440B13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15258" y="5273881"/>
            <a:ext cx="1007335" cy="1007335"/>
          </a:xfrm>
          <a:prstGeom prst="rect">
            <a:avLst/>
          </a:prstGeom>
        </p:spPr>
      </p:pic>
      <p:pic>
        <p:nvPicPr>
          <p:cNvPr id="10" name="Picture 2" descr="Directions régionales de l'économie, de l'emploi, du travail ...">
            <a:extLst>
              <a:ext uri="{FF2B5EF4-FFF2-40B4-BE49-F238E27FC236}">
                <a16:creationId xmlns:a16="http://schemas.microsoft.com/office/drawing/2014/main" id="{FA6A0D2F-CA85-5B27-11B6-32CCCF2CD8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01894" y="5273881"/>
            <a:ext cx="1093145" cy="100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2009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cstate="screen">
            <a:extLst>
              <a:ext uri="{28A0092B-C50C-407E-A947-70E740481C1C}">
                <a14:useLocalDpi xmlns:a14="http://schemas.microsoft.com/office/drawing/2010/main"/>
              </a:ext>
            </a:extLst>
          </a:blip>
          <a:stretch>
            <a:fillRect/>
          </a:stretch>
        </p:blipFill>
        <p:spPr>
          <a:xfrm>
            <a:off x="0" y="11681"/>
            <a:ext cx="12193702" cy="934554"/>
          </a:xfrm>
          <a:prstGeom prst="rect">
            <a:avLst/>
          </a:prstGeom>
        </p:spPr>
      </p:pic>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2000514"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8908170" y="251961"/>
            <a:ext cx="1869107" cy="623036"/>
          </a:xfrm>
          <a:prstGeom prst="rect">
            <a:avLst/>
          </a:prstGeom>
        </p:spPr>
      </p:pic>
      <p:sp>
        <p:nvSpPr>
          <p:cNvPr id="14" name="ZoneTexte 13">
            <a:extLst>
              <a:ext uri="{FF2B5EF4-FFF2-40B4-BE49-F238E27FC236}">
                <a16:creationId xmlns:a16="http://schemas.microsoft.com/office/drawing/2014/main" id="{A38A48F0-BBC5-D44E-8C2C-5FAC450100A6}"/>
              </a:ext>
            </a:extLst>
          </p:cNvPr>
          <p:cNvSpPr txBox="1"/>
          <p:nvPr/>
        </p:nvSpPr>
        <p:spPr>
          <a:xfrm>
            <a:off x="342269" y="362313"/>
            <a:ext cx="4285277" cy="494879"/>
          </a:xfrm>
          <a:prstGeom prst="rect">
            <a:avLst/>
          </a:prstGeom>
          <a:noFill/>
        </p:spPr>
        <p:txBody>
          <a:bodyPr wrap="square" rtlCol="0">
            <a:spAutoFit/>
          </a:bodyPr>
          <a:lstStyle/>
          <a:p>
            <a:pPr defTabSz="854324"/>
            <a:r>
              <a:rPr lang="fr-FR" sz="2616" dirty="0">
                <a:solidFill>
                  <a:prstClr val="white"/>
                </a:solidFill>
                <a:latin typeface="Century Gothic" panose="020B0502020202020204" pitchFamily="34" charset="0"/>
                <a:cs typeface="Arial" pitchFamily="34" charset="0"/>
              </a:rPr>
              <a:t>Conclusion</a:t>
            </a:r>
          </a:p>
        </p:txBody>
      </p:sp>
      <p:sp>
        <p:nvSpPr>
          <p:cNvPr id="15" name="Content Placeholder 6">
            <a:extLst>
              <a:ext uri="{FF2B5EF4-FFF2-40B4-BE49-F238E27FC236}">
                <a16:creationId xmlns:a16="http://schemas.microsoft.com/office/drawing/2014/main" id="{D16669AD-787A-1441-B7AF-27C6E8DA628E}"/>
              </a:ext>
            </a:extLst>
          </p:cNvPr>
          <p:cNvSpPr txBox="1">
            <a:spLocks/>
          </p:cNvSpPr>
          <p:nvPr/>
        </p:nvSpPr>
        <p:spPr>
          <a:xfrm>
            <a:off x="325810" y="1382293"/>
            <a:ext cx="11642037" cy="498040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1800" u="sng" kern="100" dirty="0">
                <a:effectLst/>
                <a:latin typeface="Century Gothic" panose="020B0502020202020204" pitchFamily="34" charset="0"/>
                <a:ea typeface="Calibri" panose="020F0502020204030204" pitchFamily="34" charset="0"/>
                <a:cs typeface="Times New Roman" panose="02020603050405020304" pitchFamily="18" charset="0"/>
              </a:rPr>
              <a:t>Situation professionnelle à date </a:t>
            </a:r>
            <a:endParaRPr lang="fr-FR" sz="1800" kern="1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kern="100" dirty="0">
                <a:effectLst/>
                <a:latin typeface="Century Gothic" panose="020B0502020202020204" pitchFamily="34" charset="0"/>
                <a:ea typeface="Calibri" panose="020F0502020204030204" pitchFamily="34" charset="0"/>
                <a:cs typeface="Times New Roman" panose="02020603050405020304" pitchFamily="18" charset="0"/>
              </a:rPr>
              <a:t>Des sortants ayant une situation professionnelle stable (74% sont en emploi et 82% sont en CDI) mais seuls 53% occupent un poste en lien avec la formation suivie au sein du CFA</a:t>
            </a:r>
          </a:p>
          <a:p>
            <a:pPr marL="342900" lvl="0" indent="-342900">
              <a:buFont typeface="Symbol" pitchFamily="2" charset="2"/>
              <a:buChar char=""/>
            </a:pPr>
            <a:r>
              <a:rPr lang="fr-FR" sz="1800" kern="100" dirty="0">
                <a:effectLst/>
                <a:latin typeface="Century Gothic" panose="020B0502020202020204" pitchFamily="34" charset="0"/>
                <a:ea typeface="Calibri" panose="020F0502020204030204" pitchFamily="34" charset="0"/>
                <a:cs typeface="Times New Roman" panose="02020603050405020304" pitchFamily="18" charset="0"/>
              </a:rPr>
              <a:t>Une validation du diplôme non obtenu peu intéressante : Moins d’un quart des sortants non diplômés souhaitent valider leur diplôme </a:t>
            </a:r>
          </a:p>
          <a:p>
            <a:pPr marL="0" indent="0">
              <a:buNone/>
            </a:pPr>
            <a:endParaRPr lang="fr-FR"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u="sng" kern="100" dirty="0">
                <a:latin typeface="Century Gothic" panose="020B0502020202020204" pitchFamily="34" charset="0"/>
                <a:cs typeface="Times New Roman" panose="02020603050405020304" pitchFamily="18" charset="0"/>
              </a:rPr>
              <a:t>Degré de connaissance du dispositif de VAE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Une connaissance du dispositif pouvant être améliorée, seuls 57% déclarent avoir une bonne connaissance de la VAE</a:t>
            </a:r>
          </a:p>
          <a:p>
            <a:pPr marL="342900" lvl="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Un faible recours au dispositif, seuls 12% déclarent avoir déjà eu recours à ce dispositif</a:t>
            </a:r>
          </a:p>
          <a:p>
            <a:pPr marL="0" indent="0">
              <a:lnSpc>
                <a:spcPct val="100000"/>
              </a:lnSpc>
              <a:spcBef>
                <a:spcPts val="0"/>
              </a:spcBef>
              <a:buNone/>
            </a:pPr>
            <a:endParaRPr lang="fr-FR" dirty="0">
              <a:effectLst/>
              <a:latin typeface="Times New Roman" panose="02020603050405020304" pitchFamily="18" charset="0"/>
              <a:ea typeface="Times New Roman" panose="02020603050405020304" pitchFamily="18" charset="0"/>
            </a:endParaRPr>
          </a:p>
        </p:txBody>
      </p:sp>
      <p:sp>
        <p:nvSpPr>
          <p:cNvPr id="16" name="Text Box 1">
            <a:extLst>
              <a:ext uri="{FF2B5EF4-FFF2-40B4-BE49-F238E27FC236}">
                <a16:creationId xmlns:a16="http://schemas.microsoft.com/office/drawing/2014/main" id="{FC0E844D-DACB-1C42-B703-95C078D92814}"/>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srgbClr val="000000"/>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50</a:t>
            </a:fld>
            <a:endParaRPr lang="x-none" altLang="x-none" sz="1495" dirty="0">
              <a:solidFill>
                <a:srgbClr val="00000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1878213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cstate="screen">
            <a:extLst>
              <a:ext uri="{28A0092B-C50C-407E-A947-70E740481C1C}">
                <a14:useLocalDpi xmlns:a14="http://schemas.microsoft.com/office/drawing/2010/main"/>
              </a:ext>
            </a:extLst>
          </a:blip>
          <a:stretch>
            <a:fillRect/>
          </a:stretch>
        </p:blipFill>
        <p:spPr>
          <a:xfrm>
            <a:off x="0" y="11681"/>
            <a:ext cx="12193702" cy="934554"/>
          </a:xfrm>
          <a:prstGeom prst="rect">
            <a:avLst/>
          </a:prstGeom>
        </p:spPr>
      </p:pic>
      <p:pic>
        <p:nvPicPr>
          <p:cNvPr id="3"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4" name="New picture"/>
          <p:cNvPicPr/>
          <p:nvPr/>
        </p:nvPicPr>
        <p:blipFill>
          <a:blip r:embed="rId4"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pic>
        <p:nvPicPr>
          <p:cNvPr id="5" name="New picture"/>
          <p:cNvPicPr/>
          <p:nvPr/>
        </p:nvPicPr>
        <p:blipFill>
          <a:blip r:embed="rId5" cstate="screen">
            <a:extLst>
              <a:ext uri="{28A0092B-C50C-407E-A947-70E740481C1C}">
                <a14:useLocalDpi xmlns:a14="http://schemas.microsoft.com/office/drawing/2010/main"/>
              </a:ext>
            </a:extLst>
          </a:blip>
          <a:stretch>
            <a:fillRect/>
          </a:stretch>
        </p:blipFill>
        <p:spPr>
          <a:xfrm>
            <a:off x="12000514" y="11681"/>
            <a:ext cx="222513" cy="6808893"/>
          </a:xfrm>
          <a:prstGeom prst="rect">
            <a:avLst/>
          </a:prstGeom>
        </p:spPr>
      </p:pic>
      <p:pic>
        <p:nvPicPr>
          <p:cNvPr id="6" name="New picture"/>
          <p:cNvPicPr/>
          <p:nvPr/>
        </p:nvPicPr>
        <p:blipFill>
          <a:blip r:embed="rId5"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6" cstate="screen">
            <a:extLst>
              <a:ext uri="{28A0092B-C50C-407E-A947-70E740481C1C}">
                <a14:useLocalDpi xmlns:a14="http://schemas.microsoft.com/office/drawing/2010/main"/>
              </a:ext>
            </a:extLst>
          </a:blip>
          <a:stretch>
            <a:fillRect/>
          </a:stretch>
        </p:blipFill>
        <p:spPr>
          <a:xfrm>
            <a:off x="8908170" y="251961"/>
            <a:ext cx="1869107" cy="623036"/>
          </a:xfrm>
          <a:prstGeom prst="rect">
            <a:avLst/>
          </a:prstGeom>
        </p:spPr>
      </p:pic>
      <p:sp>
        <p:nvSpPr>
          <p:cNvPr id="14" name="ZoneTexte 13">
            <a:extLst>
              <a:ext uri="{FF2B5EF4-FFF2-40B4-BE49-F238E27FC236}">
                <a16:creationId xmlns:a16="http://schemas.microsoft.com/office/drawing/2014/main" id="{A38A48F0-BBC5-D44E-8C2C-5FAC450100A6}"/>
              </a:ext>
            </a:extLst>
          </p:cNvPr>
          <p:cNvSpPr txBox="1"/>
          <p:nvPr/>
        </p:nvSpPr>
        <p:spPr>
          <a:xfrm>
            <a:off x="342269" y="362313"/>
            <a:ext cx="4285277" cy="494879"/>
          </a:xfrm>
          <a:prstGeom prst="rect">
            <a:avLst/>
          </a:prstGeom>
          <a:noFill/>
        </p:spPr>
        <p:txBody>
          <a:bodyPr wrap="square" rtlCol="0">
            <a:spAutoFit/>
          </a:bodyPr>
          <a:lstStyle/>
          <a:p>
            <a:pPr defTabSz="854324"/>
            <a:r>
              <a:rPr lang="fr-FR" sz="2616" dirty="0">
                <a:solidFill>
                  <a:prstClr val="white"/>
                </a:solidFill>
                <a:latin typeface="Century Gothic" panose="020B0502020202020204" pitchFamily="34" charset="0"/>
                <a:cs typeface="Arial" pitchFamily="34" charset="0"/>
              </a:rPr>
              <a:t>Conclusion</a:t>
            </a:r>
          </a:p>
        </p:txBody>
      </p:sp>
      <p:sp>
        <p:nvSpPr>
          <p:cNvPr id="15" name="Content Placeholder 6">
            <a:extLst>
              <a:ext uri="{FF2B5EF4-FFF2-40B4-BE49-F238E27FC236}">
                <a16:creationId xmlns:a16="http://schemas.microsoft.com/office/drawing/2014/main" id="{D16669AD-787A-1441-B7AF-27C6E8DA628E}"/>
              </a:ext>
            </a:extLst>
          </p:cNvPr>
          <p:cNvSpPr txBox="1">
            <a:spLocks/>
          </p:cNvSpPr>
          <p:nvPr/>
        </p:nvSpPr>
        <p:spPr>
          <a:xfrm>
            <a:off x="325810" y="1382293"/>
            <a:ext cx="11642037" cy="498040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1800" u="sng" kern="100" dirty="0">
                <a:latin typeface="Century Gothic" panose="020B0502020202020204" pitchFamily="34" charset="0"/>
                <a:cs typeface="Times New Roman" panose="02020603050405020304" pitchFamily="18" charset="0"/>
              </a:rPr>
              <a:t>Degré d’intérêt du dispositif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Un certain intérêt vis-à-vis du dispositif de la VAE. 31% envisagent de réaliser une VAE mais seuls 3% des sortants souhaitent rentrer dans un dispositif VAE dans les prochains mois</a:t>
            </a:r>
          </a:p>
          <a:p>
            <a:pPr marL="34290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Le manque de temps et le manque d’informations sont les principaux facteurs explicatifs de la non-réalisation d’une VAE.</a:t>
            </a:r>
          </a:p>
          <a:p>
            <a:pPr marL="0" indent="0">
              <a:buNone/>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u="sng" kern="100" dirty="0">
                <a:latin typeface="Century Gothic" panose="020B0502020202020204" pitchFamily="34" charset="0"/>
                <a:cs typeface="Times New Roman" panose="02020603050405020304" pitchFamily="18" charset="0"/>
              </a:rPr>
              <a:t>Communication sur le dispositif VAE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Un dispositif peu connu par 43% des répondants </a:t>
            </a:r>
          </a:p>
          <a:p>
            <a:pPr marL="342900" lvl="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66% des sortants envisageant de réaliser une VAE ou ayant déjà pensé à réaliser une VAE souhaitent être recontactés par la CMA Normandie </a:t>
            </a:r>
          </a:p>
          <a:p>
            <a:pPr marL="342900" lvl="0" indent="-342900">
              <a:buFont typeface="Symbol" pitchFamily="2" charset="2"/>
              <a:buChar char=""/>
            </a:pPr>
            <a:r>
              <a:rPr lang="fr-FR" sz="1800" kern="100" dirty="0">
                <a:latin typeface="Century Gothic" panose="020B0502020202020204" pitchFamily="34" charset="0"/>
                <a:cs typeface="Times New Roman" panose="02020603050405020304" pitchFamily="18" charset="0"/>
              </a:rPr>
              <a:t>Une communication devant principalement être réalisé par mail </a:t>
            </a:r>
          </a:p>
          <a:p>
            <a:pPr marL="0" indent="0">
              <a:buNone/>
            </a:pPr>
            <a:endParaRPr lang="fr-FR" dirty="0">
              <a:effectLst/>
              <a:latin typeface="Times New Roman" panose="02020603050405020304" pitchFamily="18" charset="0"/>
              <a:ea typeface="Times New Roman" panose="02020603050405020304" pitchFamily="18" charset="0"/>
            </a:endParaRPr>
          </a:p>
        </p:txBody>
      </p:sp>
      <p:sp>
        <p:nvSpPr>
          <p:cNvPr id="16" name="Text Box 1">
            <a:extLst>
              <a:ext uri="{FF2B5EF4-FFF2-40B4-BE49-F238E27FC236}">
                <a16:creationId xmlns:a16="http://schemas.microsoft.com/office/drawing/2014/main" id="{FC0E844D-DACB-1C42-B703-95C078D92814}"/>
              </a:ext>
            </a:extLst>
          </p:cNvPr>
          <p:cNvSpPr txBox="1">
            <a:spLocks/>
          </p:cNvSpPr>
          <p:nvPr/>
        </p:nvSpPr>
        <p:spPr bwMode="auto">
          <a:xfrm>
            <a:off x="11358877" y="6241716"/>
            <a:ext cx="382321" cy="262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270" tIns="16270" rIns="16270" bIns="1627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defTabSz="352507" fontAlgn="base" hangingPunct="0">
              <a:spcBef>
                <a:spcPct val="0"/>
              </a:spcBef>
              <a:spcAft>
                <a:spcPct val="0"/>
              </a:spcAft>
              <a:defRPr/>
            </a:pPr>
            <a:fld id="{45CA4F78-7685-42A1-AFD1-887BBFD83523}" type="slidenum">
              <a:rPr lang="x-none" altLang="x-none" sz="1495">
                <a:solidFill>
                  <a:srgbClr val="000000"/>
                </a:solidFill>
                <a:latin typeface="Century Gothic" panose="020B0502020202020204" pitchFamily="34" charset="0"/>
                <a:ea typeface="Montserrat" charset="0"/>
                <a:cs typeface="Montserrat" charset="0"/>
              </a:rPr>
              <a:pPr algn="ctr" defTabSz="352507" fontAlgn="base" hangingPunct="0">
                <a:spcBef>
                  <a:spcPct val="0"/>
                </a:spcBef>
                <a:spcAft>
                  <a:spcPct val="0"/>
                </a:spcAft>
                <a:defRPr/>
              </a:pPr>
              <a:t>51</a:t>
            </a:fld>
            <a:endParaRPr lang="x-none" altLang="x-none" sz="1495" dirty="0">
              <a:solidFill>
                <a:srgbClr val="00000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9428603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923555" y="1164390"/>
            <a:ext cx="744499" cy="925959"/>
          </a:xfrm>
          <a:prstGeom prst="rect">
            <a:avLst/>
          </a:prstGeom>
          <a:noFill/>
        </p:spPr>
        <p:txBody>
          <a:bodyPr wrap="none" lIns="0" tIns="0" rIns="0" bIns="0" rtlCol="0">
            <a:spAutoFit/>
          </a:bodyPr>
          <a:lstStyle/>
          <a:p>
            <a:r>
              <a:rPr lang="en-US" sz="6017" b="1" spc="91" dirty="0">
                <a:solidFill>
                  <a:srgbClr val="73D9FF"/>
                </a:solidFill>
                <a:latin typeface="Ilisarniq Black" pitchFamily="2" charset="77"/>
                <a:cs typeface="Plus Jakarta Sans SemiBold" pitchFamily="2" charset="0"/>
              </a:rPr>
              <a:t>.</a:t>
            </a:r>
            <a:r>
              <a:rPr lang="en-US" sz="6017" b="1" spc="91" dirty="0" err="1">
                <a:solidFill>
                  <a:srgbClr val="73D9FF"/>
                </a:solidFill>
                <a:latin typeface="Ilisarniq Black" pitchFamily="2" charset="77"/>
                <a:cs typeface="Plus Jakarta Sans SemiBold" pitchFamily="2" charset="0"/>
              </a:rPr>
              <a:t>fr</a:t>
            </a:r>
            <a:endParaRPr lang="en-US" sz="6017" b="1" spc="91" dirty="0">
              <a:solidFill>
                <a:srgbClr val="73D9FF"/>
              </a:solidFill>
              <a:latin typeface="Ilisarniq Black" pitchFamily="2" charset="77"/>
              <a:cs typeface="Plus Jakarta Sans SemiBold" pitchFamily="2" charset="0"/>
            </a:endParaRPr>
          </a:p>
        </p:txBody>
      </p:sp>
      <p:cxnSp>
        <p:nvCxnSpPr>
          <p:cNvPr id="9" name="Straight Connector 8"/>
          <p:cNvCxnSpPr/>
          <p:nvPr/>
        </p:nvCxnSpPr>
        <p:spPr>
          <a:xfrm flipH="1">
            <a:off x="1502292" y="2386712"/>
            <a:ext cx="259644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8DAE99A-8C9C-6F4D-937E-8B26C11C8A9E}"/>
              </a:ext>
            </a:extLst>
          </p:cNvPr>
          <p:cNvSpPr/>
          <p:nvPr/>
        </p:nvSpPr>
        <p:spPr>
          <a:xfrm>
            <a:off x="1502291" y="2676642"/>
            <a:ext cx="3731463" cy="3257367"/>
          </a:xfrm>
          <a:prstGeom prst="rect">
            <a:avLst/>
          </a:prstGeom>
        </p:spPr>
        <p:txBody>
          <a:bodyPr wrap="square" lIns="0" tIns="0" rIns="0" bIns="0">
            <a:spAutoFit/>
          </a:bodyPr>
          <a:lstStyle/>
          <a:p>
            <a:pPr>
              <a:lnSpc>
                <a:spcPct val="150000"/>
              </a:lnSpc>
            </a:pPr>
            <a:r>
              <a:rPr lang="en-ID" sz="1094" dirty="0">
                <a:solidFill>
                  <a:schemeClr val="bg1"/>
                </a:solidFill>
                <a:latin typeface="Ilisarniq" pitchFamily="2" charset="77"/>
                <a:cs typeface="Plus Jakarta Sans" pitchFamily="2" charset="0"/>
              </a:rPr>
              <a:t>43, rue de Richelieu</a:t>
            </a:r>
          </a:p>
          <a:p>
            <a:pPr>
              <a:lnSpc>
                <a:spcPct val="150000"/>
              </a:lnSpc>
            </a:pPr>
            <a:r>
              <a:rPr lang="en-ID" sz="1094" dirty="0">
                <a:solidFill>
                  <a:schemeClr val="bg1"/>
                </a:solidFill>
                <a:latin typeface="Ilisarniq" pitchFamily="2" charset="77"/>
                <a:cs typeface="Plus Jakarta Sans" pitchFamily="2" charset="0"/>
              </a:rPr>
              <a:t>75001 PARIS</a:t>
            </a:r>
          </a:p>
          <a:p>
            <a:pPr>
              <a:lnSpc>
                <a:spcPct val="150000"/>
              </a:lnSpc>
            </a:pPr>
            <a:r>
              <a:rPr lang="en-ID" sz="1094" dirty="0">
                <a:solidFill>
                  <a:schemeClr val="bg1"/>
                </a:solidFill>
                <a:latin typeface="Ilisarniq" pitchFamily="2" charset="77"/>
                <a:cs typeface="Plus Jakarta Sans" pitchFamily="2" charset="0"/>
              </a:rPr>
              <a:t>(</a:t>
            </a:r>
            <a:r>
              <a:rPr lang="en-ID" sz="1094" dirty="0" err="1">
                <a:solidFill>
                  <a:schemeClr val="bg1"/>
                </a:solidFill>
                <a:latin typeface="Ilisarniq" pitchFamily="2" charset="77"/>
                <a:cs typeface="Plus Jakarta Sans" pitchFamily="2" charset="0"/>
              </a:rPr>
              <a:t>Métro</a:t>
            </a:r>
            <a:r>
              <a:rPr lang="en-ID" sz="1094" dirty="0">
                <a:solidFill>
                  <a:schemeClr val="bg1"/>
                </a:solidFill>
                <a:latin typeface="Ilisarniq" pitchFamily="2" charset="77"/>
                <a:cs typeface="Plus Jakarta Sans" pitchFamily="2" charset="0"/>
              </a:rPr>
              <a:t> </a:t>
            </a:r>
            <a:r>
              <a:rPr lang="en-ID" sz="1094" dirty="0" err="1">
                <a:solidFill>
                  <a:schemeClr val="bg1"/>
                </a:solidFill>
                <a:latin typeface="Ilisarniq" pitchFamily="2" charset="77"/>
                <a:cs typeface="Plus Jakarta Sans" pitchFamily="2" charset="0"/>
              </a:rPr>
              <a:t>Pyramides</a:t>
            </a:r>
            <a:r>
              <a:rPr lang="en-ID" sz="1094" dirty="0">
                <a:solidFill>
                  <a:schemeClr val="bg1"/>
                </a:solidFill>
                <a:latin typeface="Ilisarniq" pitchFamily="2" charset="77"/>
                <a:cs typeface="Plus Jakarta Sans" pitchFamily="2" charset="0"/>
              </a:rPr>
              <a:t>)</a:t>
            </a:r>
          </a:p>
          <a:p>
            <a:pPr>
              <a:lnSpc>
                <a:spcPct val="150000"/>
              </a:lnSpc>
            </a:pPr>
            <a:endParaRPr lang="en-ID" sz="1094" dirty="0">
              <a:solidFill>
                <a:schemeClr val="bg1"/>
              </a:solidFill>
              <a:latin typeface="Ilisarniq" pitchFamily="2" charset="77"/>
              <a:cs typeface="Plus Jakarta Sans" pitchFamily="2" charset="0"/>
            </a:endParaRPr>
          </a:p>
          <a:p>
            <a:pPr>
              <a:lnSpc>
                <a:spcPct val="150000"/>
              </a:lnSpc>
            </a:pPr>
            <a:r>
              <a:rPr lang="en-ID" sz="1094" b="1" dirty="0">
                <a:solidFill>
                  <a:schemeClr val="bg1"/>
                </a:solidFill>
                <a:latin typeface="Ilisarniq" pitchFamily="2" charset="77"/>
                <a:cs typeface="Plus Jakarta Sans" pitchFamily="2" charset="0"/>
              </a:rPr>
              <a:t>Back office et </a:t>
            </a:r>
            <a:r>
              <a:rPr lang="en-ID" sz="1094" b="1" dirty="0" err="1">
                <a:solidFill>
                  <a:schemeClr val="bg1"/>
                </a:solidFill>
                <a:latin typeface="Ilisarniq" pitchFamily="2" charset="77"/>
                <a:cs typeface="Plus Jakarta Sans" pitchFamily="2" charset="0"/>
              </a:rPr>
              <a:t>siège</a:t>
            </a:r>
            <a:r>
              <a:rPr lang="en-ID" sz="1094" b="1" dirty="0">
                <a:solidFill>
                  <a:schemeClr val="bg1"/>
                </a:solidFill>
                <a:latin typeface="Ilisarniq" pitchFamily="2" charset="77"/>
                <a:cs typeface="Plus Jakarta Sans" pitchFamily="2" charset="0"/>
              </a:rPr>
              <a:t> social</a:t>
            </a:r>
          </a:p>
          <a:p>
            <a:pPr>
              <a:lnSpc>
                <a:spcPct val="150000"/>
              </a:lnSpc>
            </a:pPr>
            <a:r>
              <a:rPr lang="en-ID" sz="1094" dirty="0">
                <a:solidFill>
                  <a:schemeClr val="bg1"/>
                </a:solidFill>
                <a:latin typeface="Ilisarniq" pitchFamily="2" charset="77"/>
                <a:cs typeface="Plus Jakarta Sans" pitchFamily="2" charset="0"/>
              </a:rPr>
              <a:t>5bis, avenue Foch </a:t>
            </a:r>
          </a:p>
          <a:p>
            <a:pPr>
              <a:lnSpc>
                <a:spcPct val="150000"/>
              </a:lnSpc>
            </a:pPr>
            <a:r>
              <a:rPr lang="en-ID" sz="1094" dirty="0">
                <a:solidFill>
                  <a:schemeClr val="bg1"/>
                </a:solidFill>
                <a:latin typeface="Ilisarniq" pitchFamily="2" charset="77"/>
                <a:cs typeface="Plus Jakarta Sans" pitchFamily="2" charset="0"/>
              </a:rPr>
              <a:t>54000 Nancy</a:t>
            </a:r>
          </a:p>
          <a:p>
            <a:pPr>
              <a:lnSpc>
                <a:spcPct val="150000"/>
              </a:lnSpc>
            </a:pPr>
            <a:r>
              <a:rPr lang="en-ID" sz="1094" dirty="0">
                <a:solidFill>
                  <a:schemeClr val="bg1"/>
                </a:solidFill>
                <a:latin typeface="Ilisarniq" pitchFamily="2" charset="77"/>
                <a:cs typeface="Plus Jakarta Sans" pitchFamily="2" charset="0"/>
              </a:rPr>
              <a:t>(Face </a:t>
            </a:r>
            <a:r>
              <a:rPr lang="en-ID" sz="1094" dirty="0" err="1">
                <a:solidFill>
                  <a:schemeClr val="bg1"/>
                </a:solidFill>
                <a:latin typeface="Ilisarniq" pitchFamily="2" charset="77"/>
                <a:cs typeface="Plus Jakarta Sans" pitchFamily="2" charset="0"/>
              </a:rPr>
              <a:t>gare</a:t>
            </a:r>
            <a:r>
              <a:rPr lang="en-ID" sz="1094" dirty="0">
                <a:solidFill>
                  <a:schemeClr val="bg1"/>
                </a:solidFill>
                <a:latin typeface="Ilisarniq" pitchFamily="2" charset="77"/>
                <a:cs typeface="Plus Jakarta Sans" pitchFamily="2" charset="0"/>
              </a:rPr>
              <a:t> TGV) </a:t>
            </a:r>
          </a:p>
          <a:p>
            <a:pPr>
              <a:lnSpc>
                <a:spcPct val="150000"/>
              </a:lnSpc>
            </a:pPr>
            <a:endParaRPr lang="en-ID" sz="1094" dirty="0">
              <a:solidFill>
                <a:schemeClr val="bg1"/>
              </a:solidFill>
              <a:latin typeface="Ilisarniq" pitchFamily="2" charset="77"/>
              <a:cs typeface="Plus Jakarta Sans" pitchFamily="2" charset="0"/>
            </a:endParaRPr>
          </a:p>
          <a:p>
            <a:pPr>
              <a:lnSpc>
                <a:spcPct val="150000"/>
              </a:lnSpc>
            </a:pPr>
            <a:r>
              <a:rPr lang="en-ID" sz="1094" dirty="0" err="1">
                <a:solidFill>
                  <a:schemeClr val="bg1"/>
                </a:solidFill>
                <a:latin typeface="Ilisarniq" pitchFamily="2" charset="77"/>
                <a:cs typeface="Plus Jakarta Sans" pitchFamily="2" charset="0"/>
              </a:rPr>
              <a:t>Tél</a:t>
            </a:r>
            <a:r>
              <a:rPr lang="en-ID" sz="1094" dirty="0">
                <a:solidFill>
                  <a:schemeClr val="bg1"/>
                </a:solidFill>
                <a:latin typeface="Ilisarniq" pitchFamily="2" charset="77"/>
                <a:cs typeface="Plus Jakarta Sans" pitchFamily="2" charset="0"/>
              </a:rPr>
              <a:t>. 03 83 30 31 31 </a:t>
            </a:r>
          </a:p>
          <a:p>
            <a:pPr>
              <a:lnSpc>
                <a:spcPct val="150000"/>
              </a:lnSpc>
            </a:pPr>
            <a:r>
              <a:rPr lang="en-ID" sz="1094" dirty="0">
                <a:solidFill>
                  <a:schemeClr val="bg1"/>
                </a:solidFill>
                <a:latin typeface="Ilisarniq" pitchFamily="2" charset="77"/>
                <a:cs typeface="Plus Jakarta Sans" pitchFamily="2" charset="0"/>
              </a:rPr>
              <a:t>SARL au capital de 400.000 € </a:t>
            </a:r>
          </a:p>
          <a:p>
            <a:pPr>
              <a:lnSpc>
                <a:spcPct val="150000"/>
              </a:lnSpc>
            </a:pPr>
            <a:r>
              <a:rPr lang="en-ID" sz="1094" dirty="0">
                <a:solidFill>
                  <a:schemeClr val="bg1"/>
                </a:solidFill>
                <a:latin typeface="Ilisarniq" pitchFamily="2" charset="77"/>
                <a:cs typeface="Plus Jakarta Sans" pitchFamily="2" charset="0"/>
              </a:rPr>
              <a:t>SIRET 402306583 00087</a:t>
            </a:r>
          </a:p>
          <a:p>
            <a:pPr>
              <a:lnSpc>
                <a:spcPct val="150000"/>
              </a:lnSpc>
            </a:pPr>
            <a:r>
              <a:rPr lang="en-ID" sz="1094" dirty="0">
                <a:solidFill>
                  <a:schemeClr val="bg1"/>
                </a:solidFill>
                <a:latin typeface="Ilisarniq" pitchFamily="2" charset="77"/>
                <a:cs typeface="Plus Jakarta Sans" pitchFamily="2" charset="0"/>
              </a:rPr>
              <a:t>NAF 7320Z </a:t>
            </a:r>
            <a:endParaRPr lang="en-US" sz="1094" dirty="0">
              <a:solidFill>
                <a:schemeClr val="bg1"/>
              </a:solidFill>
              <a:latin typeface="Ilisarniq" pitchFamily="2" charset="77"/>
              <a:cs typeface="Plus Jakarta Sans" pitchFamily="2" charset="0"/>
            </a:endParaRPr>
          </a:p>
        </p:txBody>
      </p:sp>
      <p:pic>
        <p:nvPicPr>
          <p:cNvPr id="7" name="Espace réservé pour une image  6">
            <a:extLst>
              <a:ext uri="{FF2B5EF4-FFF2-40B4-BE49-F238E27FC236}">
                <a16:creationId xmlns:a16="http://schemas.microsoft.com/office/drawing/2014/main" id="{7B24F8DD-A5DC-5A94-A14A-3A71D8EA8C4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6982766" y="803610"/>
            <a:ext cx="3016841" cy="5250782"/>
          </a:xfrm>
        </p:spPr>
      </p:pic>
      <p:pic>
        <p:nvPicPr>
          <p:cNvPr id="3" name="Image 2" descr="Une image contenant texte&#10;&#10;Description générée automatiquement">
            <a:extLst>
              <a:ext uri="{FF2B5EF4-FFF2-40B4-BE49-F238E27FC236}">
                <a16:creationId xmlns:a16="http://schemas.microsoft.com/office/drawing/2014/main" id="{728EE66A-D74B-BC07-7F04-3F8CB89422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8127" y="5482353"/>
            <a:ext cx="560821" cy="572037"/>
          </a:xfrm>
          <a:prstGeom prst="rect">
            <a:avLst/>
          </a:prstGeom>
        </p:spPr>
      </p:pic>
      <p:pic>
        <p:nvPicPr>
          <p:cNvPr id="17" name="Image 16">
            <a:extLst>
              <a:ext uri="{FF2B5EF4-FFF2-40B4-BE49-F238E27FC236}">
                <a16:creationId xmlns:a16="http://schemas.microsoft.com/office/drawing/2014/main" id="{59CA3E53-4F82-8D1B-FAB2-F23F9EA04E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5529" y="1258958"/>
            <a:ext cx="3416373" cy="655195"/>
          </a:xfrm>
          <a:prstGeom prst="rect">
            <a:avLst/>
          </a:prstGeom>
        </p:spPr>
      </p:pic>
      <p:pic>
        <p:nvPicPr>
          <p:cNvPr id="2" name="Image 1">
            <a:extLst>
              <a:ext uri="{FF2B5EF4-FFF2-40B4-BE49-F238E27FC236}">
                <a16:creationId xmlns:a16="http://schemas.microsoft.com/office/drawing/2014/main" id="{359FBE23-39DF-C5AC-671D-86B88072B9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6746" y="3746030"/>
            <a:ext cx="572037" cy="572037"/>
          </a:xfrm>
          <a:prstGeom prst="rect">
            <a:avLst/>
          </a:prstGeom>
        </p:spPr>
      </p:pic>
      <p:pic>
        <p:nvPicPr>
          <p:cNvPr id="4" name="Picture 2" descr="Directions régionales de l'économie, de l'emploi, du travail ...">
            <a:extLst>
              <a:ext uri="{FF2B5EF4-FFF2-40B4-BE49-F238E27FC236}">
                <a16:creationId xmlns:a16="http://schemas.microsoft.com/office/drawing/2014/main" id="{B5E07246-59AD-879C-F900-E8B4ADC4B1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8400" y="4644952"/>
            <a:ext cx="620766" cy="57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25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cstate="screen">
            <a:extLst>
              <a:ext uri="{28A0092B-C50C-407E-A947-70E740481C1C}">
                <a14:useLocalDpi xmlns:a14="http://schemas.microsoft.com/office/drawing/2010/main"/>
              </a:ext>
            </a:extLst>
          </a:blip>
          <a:stretch>
            <a:fillRect/>
          </a:stretch>
        </p:blipFill>
        <p:spPr>
          <a:xfrm>
            <a:off x="0" y="11681"/>
            <a:ext cx="12193702" cy="934554"/>
          </a:xfrm>
          <a:prstGeom prst="rect">
            <a:avLst/>
          </a:prstGeom>
        </p:spPr>
      </p:pic>
      <p:pic>
        <p:nvPicPr>
          <p:cNvPr id="3" name="New picture"/>
          <p:cNvPicPr/>
          <p:nvPr/>
        </p:nvPicPr>
        <p:blipFill>
          <a:blip r:embed="rId4" cstate="screen">
            <a:extLst>
              <a:ext uri="{28A0092B-C50C-407E-A947-70E740481C1C}">
                <a14:useLocalDpi xmlns:a14="http://schemas.microsoft.com/office/drawing/2010/main"/>
              </a:ext>
            </a:extLst>
          </a:blip>
          <a:stretch>
            <a:fillRect/>
          </a:stretch>
        </p:blipFill>
        <p:spPr>
          <a:xfrm>
            <a:off x="0" y="11681"/>
            <a:ext cx="12193702" cy="240314"/>
          </a:xfrm>
          <a:prstGeom prst="rect">
            <a:avLst/>
          </a:prstGeom>
        </p:spPr>
      </p:pic>
      <p:pic>
        <p:nvPicPr>
          <p:cNvPr id="4" name="New picture"/>
          <p:cNvPicPr/>
          <p:nvPr/>
        </p:nvPicPr>
        <p:blipFill>
          <a:blip r:embed="rId5" cstate="screen">
            <a:extLst>
              <a:ext uri="{28A0092B-C50C-407E-A947-70E740481C1C}">
                <a14:useLocalDpi xmlns:a14="http://schemas.microsoft.com/office/drawing/2010/main"/>
              </a:ext>
            </a:extLst>
          </a:blip>
          <a:stretch>
            <a:fillRect/>
          </a:stretch>
        </p:blipFill>
        <p:spPr>
          <a:xfrm>
            <a:off x="0" y="6614938"/>
            <a:ext cx="12193702" cy="222513"/>
          </a:xfrm>
          <a:prstGeom prst="rect">
            <a:avLst/>
          </a:prstGeom>
        </p:spPr>
      </p:pic>
      <p:pic>
        <p:nvPicPr>
          <p:cNvPr id="5" name="New picture"/>
          <p:cNvPicPr/>
          <p:nvPr/>
        </p:nvPicPr>
        <p:blipFill>
          <a:blip r:embed="rId6" cstate="screen">
            <a:extLst>
              <a:ext uri="{28A0092B-C50C-407E-A947-70E740481C1C}">
                <a14:useLocalDpi xmlns:a14="http://schemas.microsoft.com/office/drawing/2010/main"/>
              </a:ext>
            </a:extLst>
          </a:blip>
          <a:stretch>
            <a:fillRect/>
          </a:stretch>
        </p:blipFill>
        <p:spPr>
          <a:xfrm>
            <a:off x="11969518" y="11681"/>
            <a:ext cx="222513" cy="6808893"/>
          </a:xfrm>
          <a:prstGeom prst="rect">
            <a:avLst/>
          </a:prstGeom>
        </p:spPr>
      </p:pic>
      <p:pic>
        <p:nvPicPr>
          <p:cNvPr id="6" name="New picture"/>
          <p:cNvPicPr/>
          <p:nvPr/>
        </p:nvPicPr>
        <p:blipFill>
          <a:blip r:embed="rId6" cstate="screen">
            <a:extLst>
              <a:ext uri="{28A0092B-C50C-407E-A947-70E740481C1C}">
                <a14:useLocalDpi xmlns:a14="http://schemas.microsoft.com/office/drawing/2010/main"/>
              </a:ext>
            </a:extLst>
          </a:blip>
          <a:stretch>
            <a:fillRect/>
          </a:stretch>
        </p:blipFill>
        <p:spPr>
          <a:xfrm>
            <a:off x="0" y="20580"/>
            <a:ext cx="222513" cy="6808893"/>
          </a:xfrm>
          <a:prstGeom prst="rect">
            <a:avLst/>
          </a:prstGeom>
        </p:spPr>
      </p:pic>
      <p:pic>
        <p:nvPicPr>
          <p:cNvPr id="7" name="New picture"/>
          <p:cNvPicPr/>
          <p:nvPr/>
        </p:nvPicPr>
        <p:blipFill>
          <a:blip r:embed="rId7" cstate="screen">
            <a:extLst>
              <a:ext uri="{28A0092B-C50C-407E-A947-70E740481C1C}">
                <a14:useLocalDpi xmlns:a14="http://schemas.microsoft.com/office/drawing/2010/main"/>
              </a:ext>
            </a:extLst>
          </a:blip>
          <a:stretch>
            <a:fillRect/>
          </a:stretch>
        </p:blipFill>
        <p:spPr>
          <a:xfrm>
            <a:off x="8908170" y="251961"/>
            <a:ext cx="1869107" cy="623036"/>
          </a:xfrm>
          <a:prstGeom prst="rect">
            <a:avLst/>
          </a:prstGeom>
        </p:spPr>
      </p:pic>
      <p:sp>
        <p:nvSpPr>
          <p:cNvPr id="14" name="ZoneTexte 13">
            <a:extLst>
              <a:ext uri="{FF2B5EF4-FFF2-40B4-BE49-F238E27FC236}">
                <a16:creationId xmlns:a16="http://schemas.microsoft.com/office/drawing/2014/main" id="{A38A48F0-BBC5-D44E-8C2C-5FAC450100A6}"/>
              </a:ext>
            </a:extLst>
          </p:cNvPr>
          <p:cNvSpPr txBox="1"/>
          <p:nvPr/>
        </p:nvSpPr>
        <p:spPr>
          <a:xfrm>
            <a:off x="325811" y="375532"/>
            <a:ext cx="428527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Méthodologie</a:t>
            </a:r>
          </a:p>
        </p:txBody>
      </p:sp>
      <p:sp>
        <p:nvSpPr>
          <p:cNvPr id="21" name="ZoneTexte 20">
            <a:extLst>
              <a:ext uri="{FF2B5EF4-FFF2-40B4-BE49-F238E27FC236}">
                <a16:creationId xmlns:a16="http://schemas.microsoft.com/office/drawing/2014/main" id="{0451F8F0-3E2C-0C40-A084-D8DB55AFAAAD}"/>
              </a:ext>
            </a:extLst>
          </p:cNvPr>
          <p:cNvSpPr txBox="1"/>
          <p:nvPr/>
        </p:nvSpPr>
        <p:spPr>
          <a:xfrm>
            <a:off x="2022555" y="1311180"/>
            <a:ext cx="10820795" cy="307777"/>
          </a:xfrm>
          <a:prstGeom prst="rect">
            <a:avLst/>
          </a:prstGeom>
          <a:noFill/>
        </p:spPr>
        <p:txBody>
          <a:bodyPr wrap="square" rtlCol="0">
            <a:spAutoFit/>
          </a:bodyPr>
          <a:lstStyle/>
          <a:p>
            <a:pPr defTabSz="520625"/>
            <a:r>
              <a:rPr lang="fr-FR" sz="1400" dirty="0">
                <a:solidFill>
                  <a:srgbClr val="000000"/>
                </a:solidFill>
                <a:latin typeface="Century Gothic" panose="020B0502020202020204" pitchFamily="34" charset="0"/>
                <a:cs typeface="Arial" pitchFamily="34" charset="0"/>
              </a:rPr>
              <a:t>Une étude quantitative réalisée par téléphone du 03/04/2023 au 28/04/2023</a:t>
            </a:r>
          </a:p>
        </p:txBody>
      </p:sp>
      <p:pic>
        <p:nvPicPr>
          <p:cNvPr id="22" name="Graphique 21" descr="Cible">
            <a:extLst>
              <a:ext uri="{FF2B5EF4-FFF2-40B4-BE49-F238E27FC236}">
                <a16:creationId xmlns:a16="http://schemas.microsoft.com/office/drawing/2014/main" id="{E89DF734-0431-B641-8101-30069E52B57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7851" y="1965812"/>
            <a:ext cx="451554" cy="451554"/>
          </a:xfrm>
          <a:prstGeom prst="rect">
            <a:avLst/>
          </a:prstGeom>
        </p:spPr>
      </p:pic>
      <p:sp>
        <p:nvSpPr>
          <p:cNvPr id="23" name="ZoneTexte 22">
            <a:extLst>
              <a:ext uri="{FF2B5EF4-FFF2-40B4-BE49-F238E27FC236}">
                <a16:creationId xmlns:a16="http://schemas.microsoft.com/office/drawing/2014/main" id="{68B85818-3B4D-E44F-973C-C2E451C5E449}"/>
              </a:ext>
            </a:extLst>
          </p:cNvPr>
          <p:cNvSpPr txBox="1"/>
          <p:nvPr/>
        </p:nvSpPr>
        <p:spPr>
          <a:xfrm>
            <a:off x="2022555" y="2037701"/>
            <a:ext cx="10820795" cy="307777"/>
          </a:xfrm>
          <a:prstGeom prst="rect">
            <a:avLst/>
          </a:prstGeom>
          <a:noFill/>
        </p:spPr>
        <p:txBody>
          <a:bodyPr wrap="square" rtlCol="0">
            <a:spAutoFit/>
          </a:bodyPr>
          <a:lstStyle/>
          <a:p>
            <a:pPr defTabSz="520625"/>
            <a:r>
              <a:rPr lang="fr-FR" sz="1400" dirty="0">
                <a:effectLst/>
                <a:latin typeface="Century Gothic" panose="020B0502020202020204" pitchFamily="34" charset="0"/>
                <a:ea typeface="Calibri" panose="020F0502020204030204" pitchFamily="34" charset="0"/>
                <a:cs typeface="Times New Roman" panose="02020603050405020304" pitchFamily="18" charset="0"/>
              </a:rPr>
              <a:t>154 sortants non diplômés du CFA de la CMA Normandie au cours de la période 2015-2021</a:t>
            </a:r>
            <a:r>
              <a:rPr lang="fr-FR" sz="1400" dirty="0">
                <a:latin typeface="Century Gothic" panose="020B0502020202020204" pitchFamily="34" charset="0"/>
              </a:rPr>
              <a:t> </a:t>
            </a:r>
            <a:endParaRPr lang="fr-FR" sz="1400" dirty="0">
              <a:solidFill>
                <a:srgbClr val="000000"/>
              </a:solidFill>
              <a:latin typeface="Century Gothic" panose="020B0502020202020204" pitchFamily="34" charset="0"/>
              <a:cs typeface="Arial" pitchFamily="34" charset="0"/>
            </a:endParaRPr>
          </a:p>
        </p:txBody>
      </p:sp>
      <p:sp>
        <p:nvSpPr>
          <p:cNvPr id="24" name="ZoneTexte 23">
            <a:extLst>
              <a:ext uri="{FF2B5EF4-FFF2-40B4-BE49-F238E27FC236}">
                <a16:creationId xmlns:a16="http://schemas.microsoft.com/office/drawing/2014/main" id="{E5893362-1989-B545-BC61-E1C71659EB44}"/>
              </a:ext>
            </a:extLst>
          </p:cNvPr>
          <p:cNvSpPr txBox="1"/>
          <p:nvPr/>
        </p:nvSpPr>
        <p:spPr>
          <a:xfrm>
            <a:off x="2022555" y="2735020"/>
            <a:ext cx="10820795" cy="307777"/>
          </a:xfrm>
          <a:prstGeom prst="rect">
            <a:avLst/>
          </a:prstGeom>
          <a:noFill/>
        </p:spPr>
        <p:txBody>
          <a:bodyPr wrap="square" rtlCol="0">
            <a:spAutoFit/>
          </a:bodyPr>
          <a:lstStyle/>
          <a:p>
            <a:pPr defTabSz="520625"/>
            <a:r>
              <a:rPr lang="fr-FR" sz="1400" dirty="0">
                <a:latin typeface="Century Gothic" panose="020B0502020202020204" pitchFamily="34" charset="0"/>
              </a:rPr>
              <a:t>Un fichier de 858 sortants non diplômés constitue la population étudiée.</a:t>
            </a:r>
            <a:endParaRPr lang="fr-FR" sz="1400" dirty="0">
              <a:solidFill>
                <a:srgbClr val="000000"/>
              </a:solidFill>
              <a:latin typeface="Century Gothic" panose="020B0502020202020204" pitchFamily="34" charset="0"/>
              <a:cs typeface="Arial" pitchFamily="34" charset="0"/>
            </a:endParaRPr>
          </a:p>
        </p:txBody>
      </p:sp>
      <p:sp>
        <p:nvSpPr>
          <p:cNvPr id="26" name="Sous-titre 2">
            <a:extLst>
              <a:ext uri="{FF2B5EF4-FFF2-40B4-BE49-F238E27FC236}">
                <a16:creationId xmlns:a16="http://schemas.microsoft.com/office/drawing/2014/main" id="{1D892EEC-AE1F-AA42-85D2-1C76389AC21A}"/>
              </a:ext>
            </a:extLst>
          </p:cNvPr>
          <p:cNvSpPr txBox="1">
            <a:spLocks/>
          </p:cNvSpPr>
          <p:nvPr/>
        </p:nvSpPr>
        <p:spPr>
          <a:xfrm>
            <a:off x="2022555" y="5244699"/>
            <a:ext cx="10820795" cy="714006"/>
          </a:xfrm>
          <a:prstGeom prst="rect">
            <a:avLst/>
          </a:prstGeom>
          <a:ln>
            <a:noFill/>
          </a:ln>
        </p:spPr>
        <p:txBody>
          <a:bodyPr vert="horz" lIns="39046" tIns="19522" rIns="39046" bIns="195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41250">
              <a:lnSpc>
                <a:spcPct val="100000"/>
              </a:lnSpc>
              <a:spcBef>
                <a:spcPts val="0"/>
              </a:spcBef>
              <a:buNone/>
            </a:pPr>
            <a:r>
              <a:rPr lang="fr-FR" sz="1400" b="1" dirty="0">
                <a:solidFill>
                  <a:srgbClr val="3560B1"/>
                </a:solidFill>
                <a:latin typeface="Century Gothic" panose="020B0502020202020204" pitchFamily="34" charset="0"/>
                <a:cs typeface="Arial" pitchFamily="34" charset="0"/>
              </a:rPr>
              <a:t>Fiabilité des résultats de l’étude</a:t>
            </a:r>
          </a:p>
          <a:p>
            <a:pPr marL="0" indent="0" defTabSz="1041250">
              <a:lnSpc>
                <a:spcPct val="100000"/>
              </a:lnSpc>
              <a:spcBef>
                <a:spcPts val="0"/>
              </a:spcBef>
              <a:buNone/>
            </a:pPr>
            <a:r>
              <a:rPr lang="fr-FR" sz="1400" dirty="0">
                <a:solidFill>
                  <a:srgbClr val="000000">
                    <a:lumMod val="50000"/>
                  </a:srgbClr>
                </a:solidFill>
                <a:latin typeface="Century Gothic" panose="020B0502020202020204" pitchFamily="34" charset="0"/>
                <a:cs typeface="Arial" pitchFamily="34" charset="0"/>
              </a:rPr>
              <a:t>Pour la cible de l’étude avec un échantillon de </a:t>
            </a:r>
            <a:r>
              <a:rPr lang="fr-FR" sz="1400" b="1" dirty="0">
                <a:solidFill>
                  <a:srgbClr val="000000">
                    <a:lumMod val="50000"/>
                  </a:srgbClr>
                </a:solidFill>
                <a:latin typeface="Century Gothic" panose="020B0502020202020204" pitchFamily="34" charset="0"/>
                <a:cs typeface="Arial" pitchFamily="34" charset="0"/>
              </a:rPr>
              <a:t>150 individus sondés </a:t>
            </a:r>
            <a:r>
              <a:rPr lang="fr-FR" sz="1400" dirty="0">
                <a:solidFill>
                  <a:srgbClr val="000000">
                    <a:lumMod val="50000"/>
                  </a:srgbClr>
                </a:solidFill>
                <a:latin typeface="Century Gothic" panose="020B0502020202020204" pitchFamily="34" charset="0"/>
                <a:cs typeface="Arial" pitchFamily="34" charset="0"/>
              </a:rPr>
              <a:t>sur une population totale de </a:t>
            </a:r>
            <a:r>
              <a:rPr lang="fr-FR" sz="1400" b="1" dirty="0">
                <a:solidFill>
                  <a:srgbClr val="000000"/>
                </a:solidFill>
                <a:latin typeface="Century Gothic" panose="020B0502020202020204" pitchFamily="34" charset="0"/>
                <a:cs typeface="Arial" pitchFamily="34" charset="0"/>
              </a:rPr>
              <a:t>858 sortants </a:t>
            </a:r>
          </a:p>
          <a:p>
            <a:pPr marL="0" indent="0" defTabSz="1041250">
              <a:lnSpc>
                <a:spcPct val="100000"/>
              </a:lnSpc>
              <a:spcBef>
                <a:spcPts val="0"/>
              </a:spcBef>
              <a:buNone/>
            </a:pPr>
            <a:r>
              <a:rPr lang="fr-FR" sz="1400" dirty="0">
                <a:solidFill>
                  <a:srgbClr val="000000">
                    <a:lumMod val="50000"/>
                  </a:srgbClr>
                </a:solidFill>
                <a:latin typeface="Century Gothic" panose="020B0502020202020204" pitchFamily="34" charset="0"/>
                <a:cs typeface="Arial" pitchFamily="34" charset="0"/>
              </a:rPr>
              <a:t>la marge d’erreur est de </a:t>
            </a:r>
            <a:r>
              <a:rPr lang="fr-FR" sz="1400" b="1" dirty="0">
                <a:solidFill>
                  <a:srgbClr val="000000">
                    <a:lumMod val="50000"/>
                  </a:srgbClr>
                </a:solidFill>
                <a:latin typeface="Century Gothic" panose="020B0502020202020204" pitchFamily="34" charset="0"/>
                <a:cs typeface="Arial" pitchFamily="34" charset="0"/>
              </a:rPr>
              <a:t>+/-6,60 % </a:t>
            </a:r>
            <a:r>
              <a:rPr lang="fr-FR" sz="1400" dirty="0">
                <a:solidFill>
                  <a:srgbClr val="000000">
                    <a:lumMod val="50000"/>
                  </a:srgbClr>
                </a:solidFill>
                <a:latin typeface="Century Gothic" panose="020B0502020202020204" pitchFamily="34" charset="0"/>
                <a:cs typeface="Arial" pitchFamily="34" charset="0"/>
              </a:rPr>
              <a:t>pour un niveau de confiance de </a:t>
            </a:r>
            <a:r>
              <a:rPr lang="fr-FR" sz="1400" b="1" dirty="0">
                <a:solidFill>
                  <a:srgbClr val="000000">
                    <a:lumMod val="50000"/>
                  </a:srgbClr>
                </a:solidFill>
                <a:latin typeface="Century Gothic" panose="020B0502020202020204" pitchFamily="34" charset="0"/>
                <a:cs typeface="Arial" pitchFamily="34" charset="0"/>
              </a:rPr>
              <a:t>95 %</a:t>
            </a:r>
            <a:r>
              <a:rPr lang="fr-FR" sz="1400" dirty="0">
                <a:solidFill>
                  <a:srgbClr val="000000">
                    <a:lumMod val="50000"/>
                  </a:srgbClr>
                </a:solidFill>
                <a:latin typeface="Century Gothic" panose="020B0502020202020204" pitchFamily="34" charset="0"/>
                <a:cs typeface="Arial" pitchFamily="34" charset="0"/>
              </a:rPr>
              <a:t>. </a:t>
            </a:r>
          </a:p>
        </p:txBody>
      </p:sp>
      <p:pic>
        <p:nvPicPr>
          <p:cNvPr id="27" name="Graphique 26" descr="Statistiques">
            <a:extLst>
              <a:ext uri="{FF2B5EF4-FFF2-40B4-BE49-F238E27FC236}">
                <a16:creationId xmlns:a16="http://schemas.microsoft.com/office/drawing/2014/main" id="{6F3EB879-3ED3-9445-9C8D-442A85CDC30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64231" y="5335647"/>
            <a:ext cx="478795" cy="532110"/>
          </a:xfrm>
          <a:prstGeom prst="rect">
            <a:avLst/>
          </a:prstGeom>
        </p:spPr>
      </p:pic>
      <p:pic>
        <p:nvPicPr>
          <p:cNvPr id="28" name="Graphique 27" descr="Liste de vérification">
            <a:extLst>
              <a:ext uri="{FF2B5EF4-FFF2-40B4-BE49-F238E27FC236}">
                <a16:creationId xmlns:a16="http://schemas.microsoft.com/office/drawing/2014/main" id="{8F08ED72-DACD-C948-8B9A-2FB6F76224E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77851" y="4095069"/>
            <a:ext cx="451555" cy="451555"/>
          </a:xfrm>
          <a:prstGeom prst="rect">
            <a:avLst/>
          </a:prstGeom>
        </p:spPr>
      </p:pic>
      <p:sp>
        <p:nvSpPr>
          <p:cNvPr id="29" name="Sous-titre 2">
            <a:extLst>
              <a:ext uri="{FF2B5EF4-FFF2-40B4-BE49-F238E27FC236}">
                <a16:creationId xmlns:a16="http://schemas.microsoft.com/office/drawing/2014/main" id="{D9AC78C0-DD99-2C47-956A-A3D2E03EBED9}"/>
              </a:ext>
            </a:extLst>
          </p:cNvPr>
          <p:cNvSpPr txBox="1">
            <a:spLocks/>
          </p:cNvSpPr>
          <p:nvPr/>
        </p:nvSpPr>
        <p:spPr>
          <a:xfrm>
            <a:off x="2022555" y="3390966"/>
            <a:ext cx="10820795" cy="1859761"/>
          </a:xfrm>
          <a:prstGeom prst="rect">
            <a:avLst/>
          </a:prstGeom>
          <a:ln>
            <a:noFill/>
          </a:ln>
        </p:spPr>
        <p:txBody>
          <a:bodyPr vert="horz" lIns="39046" tIns="19522" rIns="39046" bIns="1952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41250">
              <a:lnSpc>
                <a:spcPct val="100000"/>
              </a:lnSpc>
              <a:spcBef>
                <a:spcPts val="0"/>
              </a:spcBef>
              <a:buNone/>
            </a:pPr>
            <a:r>
              <a:rPr lang="fr-FR" sz="1400" b="1" dirty="0">
                <a:latin typeface="Century Gothic" panose="020B0502020202020204" pitchFamily="34" charset="0"/>
                <a:cs typeface="Arial" pitchFamily="34" charset="0"/>
              </a:rPr>
              <a:t>Les thématiques du questionnaire</a:t>
            </a:r>
            <a:endParaRPr lang="fr-FR" sz="1400" dirty="0">
              <a:latin typeface="Century Gothic" panose="020B0502020202020204" pitchFamily="34" charset="0"/>
              <a:cs typeface="Arial" pitchFamily="34" charset="0"/>
            </a:endParaRP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Profil </a:t>
            </a: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Formation et diplôme obtenu</a:t>
            </a: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Situation professionnelle à date</a:t>
            </a: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Connaissance et degré d’intérêt vis-à-vis de la VAE</a:t>
            </a: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Types d’informations et accompagnement souhaité</a:t>
            </a:r>
          </a:p>
          <a:p>
            <a:pPr marL="260313" indent="-260313" defTabSz="1041250">
              <a:lnSpc>
                <a:spcPct val="100000"/>
              </a:lnSpc>
              <a:spcBef>
                <a:spcPts val="0"/>
              </a:spcBef>
            </a:pPr>
            <a:r>
              <a:rPr lang="fr-FR" sz="1400" dirty="0">
                <a:solidFill>
                  <a:srgbClr val="000000">
                    <a:lumMod val="50000"/>
                  </a:srgbClr>
                </a:solidFill>
                <a:latin typeface="Century Gothic" panose="020B0502020202020204" pitchFamily="34" charset="0"/>
                <a:cs typeface="Arial" pitchFamily="34" charset="0"/>
              </a:rPr>
              <a:t>Souhait d’être recontacté par la CMA </a:t>
            </a:r>
          </a:p>
          <a:p>
            <a:pPr marL="0" indent="0" defTabSz="1041250">
              <a:lnSpc>
                <a:spcPct val="100000"/>
              </a:lnSpc>
              <a:spcBef>
                <a:spcPts val="0"/>
              </a:spcBef>
              <a:buNone/>
            </a:pPr>
            <a:endParaRPr lang="fr-FR" sz="1400" dirty="0">
              <a:solidFill>
                <a:srgbClr val="000000">
                  <a:lumMod val="50000"/>
                </a:srgbClr>
              </a:solidFill>
              <a:latin typeface="Century Gothic" panose="020B0502020202020204" pitchFamily="34" charset="0"/>
              <a:cs typeface="Arial" pitchFamily="34" charset="0"/>
            </a:endParaRPr>
          </a:p>
          <a:p>
            <a:pPr marL="717513" lvl="1" indent="-260313" defTabSz="1041250">
              <a:lnSpc>
                <a:spcPct val="100000"/>
              </a:lnSpc>
              <a:spcBef>
                <a:spcPts val="0"/>
              </a:spcBef>
            </a:pPr>
            <a:endParaRPr lang="fr-FR" sz="908" dirty="0">
              <a:solidFill>
                <a:srgbClr val="000000">
                  <a:lumMod val="50000"/>
                </a:srgbClr>
              </a:solidFill>
              <a:highlight>
                <a:srgbClr val="FFFF00"/>
              </a:highlight>
              <a:latin typeface="Century Gothic" panose="020B0502020202020204" pitchFamily="34" charset="0"/>
              <a:cs typeface="Arial" pitchFamily="34" charset="0"/>
            </a:endParaRPr>
          </a:p>
        </p:txBody>
      </p:sp>
      <p:pic>
        <p:nvPicPr>
          <p:cNvPr id="11" name="Graphique 10" descr="Combiné avec un remplissage uni">
            <a:extLst>
              <a:ext uri="{FF2B5EF4-FFF2-40B4-BE49-F238E27FC236}">
                <a16:creationId xmlns:a16="http://schemas.microsoft.com/office/drawing/2014/main" id="{F03E986F-1D3A-7A27-A636-D4C955F574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4600" y="1212185"/>
            <a:ext cx="478056" cy="478056"/>
          </a:xfrm>
          <a:prstGeom prst="rect">
            <a:avLst/>
          </a:prstGeom>
        </p:spPr>
      </p:pic>
      <p:pic>
        <p:nvPicPr>
          <p:cNvPr id="9" name="Graphique 8" descr="Groupe d’hommes avec un remplissage uni">
            <a:extLst>
              <a:ext uri="{FF2B5EF4-FFF2-40B4-BE49-F238E27FC236}">
                <a16:creationId xmlns:a16="http://schemas.microsoft.com/office/drawing/2014/main" id="{9F4C0BE8-3E85-11D0-CBE7-8C026AB0C3C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4231" y="2648200"/>
            <a:ext cx="548358" cy="548358"/>
          </a:xfrm>
          <a:prstGeom prst="rect">
            <a:avLst/>
          </a:prstGeom>
        </p:spPr>
      </p:pic>
      <p:sp>
        <p:nvSpPr>
          <p:cNvPr id="8" name="ZoneTexte 7">
            <a:extLst>
              <a:ext uri="{FF2B5EF4-FFF2-40B4-BE49-F238E27FC236}">
                <a16:creationId xmlns:a16="http://schemas.microsoft.com/office/drawing/2014/main" id="{C6FE6FBB-26A5-4613-CB23-6275FEACF673}"/>
              </a:ext>
            </a:extLst>
          </p:cNvPr>
          <p:cNvSpPr txBox="1"/>
          <p:nvPr/>
        </p:nvSpPr>
        <p:spPr>
          <a:xfrm>
            <a:off x="1254497" y="6130374"/>
            <a:ext cx="9810718" cy="461665"/>
          </a:xfrm>
          <a:prstGeom prst="rect">
            <a:avLst/>
          </a:prstGeom>
          <a:noFill/>
        </p:spPr>
        <p:txBody>
          <a:bodyPr wrap="square" rtlCol="0">
            <a:spAutoFit/>
          </a:bodyPr>
          <a:lstStyle/>
          <a:p>
            <a:pPr algn="ctr" defTabSz="520625"/>
            <a:r>
              <a:rPr lang="fr-FR" sz="1200" dirty="0">
                <a:solidFill>
                  <a:srgbClr val="000000"/>
                </a:solidFill>
                <a:latin typeface="Century Gothic" panose="020B0502020202020204" pitchFamily="34" charset="0"/>
                <a:cs typeface="Arial" pitchFamily="34" charset="0"/>
              </a:rPr>
              <a:t>Ce rapport est rédigé conformément à la norme ISO 20252 et </a:t>
            </a:r>
          </a:p>
          <a:p>
            <a:pPr algn="ctr" defTabSz="520625"/>
            <a:r>
              <a:rPr lang="fr-FR" sz="1200" dirty="0">
                <a:solidFill>
                  <a:srgbClr val="000000"/>
                </a:solidFill>
                <a:latin typeface="Century Gothic" panose="020B0502020202020204" pitchFamily="34" charset="0"/>
                <a:cs typeface="Arial" pitchFamily="34" charset="0"/>
              </a:rPr>
              <a:t>aux exigences professionnelles régies par ESOMAR</a:t>
            </a:r>
          </a:p>
        </p:txBody>
      </p:sp>
      <p:pic>
        <p:nvPicPr>
          <p:cNvPr id="10" name="New picture">
            <a:extLst>
              <a:ext uri="{FF2B5EF4-FFF2-40B4-BE49-F238E27FC236}">
                <a16:creationId xmlns:a16="http://schemas.microsoft.com/office/drawing/2014/main" id="{ADE74600-25E3-BAFA-14B1-39179267E245}"/>
              </a:ext>
            </a:extLst>
          </p:cNvPr>
          <p:cNvPicPr/>
          <p:nvPr/>
        </p:nvPicPr>
        <p:blipFill>
          <a:blip r:embed="rId18"/>
          <a:stretch>
            <a:fillRect/>
          </a:stretch>
        </p:blipFill>
        <p:spPr>
          <a:xfrm>
            <a:off x="8679081" y="6081112"/>
            <a:ext cx="512108" cy="552528"/>
          </a:xfrm>
          <a:prstGeom prst="rect">
            <a:avLst/>
          </a:prstGeom>
        </p:spPr>
      </p:pic>
    </p:spTree>
    <p:extLst>
      <p:ext uri="{BB962C8B-B14F-4D97-AF65-F5344CB8AC3E}">
        <p14:creationId xmlns:p14="http://schemas.microsoft.com/office/powerpoint/2010/main" val="42478247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78417"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0" y="6579341"/>
            <a:ext cx="12193702" cy="222513"/>
          </a:xfrm>
          <a:prstGeom prst="rect">
            <a:avLst/>
          </a:prstGeom>
        </p:spPr>
      </p:pic>
      <p:sp>
        <p:nvSpPr>
          <p:cNvPr id="7" name="ZoneTexte 6">
            <a:extLst>
              <a:ext uri="{FF2B5EF4-FFF2-40B4-BE49-F238E27FC236}">
                <a16:creationId xmlns:a16="http://schemas.microsoft.com/office/drawing/2014/main" id="{B0B5E7BA-E9EC-4514-537E-57B5BA3D6C77}"/>
              </a:ext>
            </a:extLst>
          </p:cNvPr>
          <p:cNvSpPr txBox="1"/>
          <p:nvPr/>
        </p:nvSpPr>
        <p:spPr>
          <a:xfrm>
            <a:off x="342269" y="362313"/>
            <a:ext cx="983849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Plan d’échantillonnage en volume </a:t>
            </a:r>
            <a:endParaRPr lang="fr-FR" sz="2616" dirty="0">
              <a:solidFill>
                <a:prstClr val="white"/>
              </a:solidFill>
              <a:latin typeface="Century Gothic" panose="020B0502020202020204" pitchFamily="34" charset="0"/>
              <a:cs typeface="Arial" pitchFamily="34" charset="0"/>
            </a:endParaRPr>
          </a:p>
        </p:txBody>
      </p:sp>
      <p:graphicFrame>
        <p:nvGraphicFramePr>
          <p:cNvPr id="9" name="Tableau 9">
            <a:extLst>
              <a:ext uri="{FF2B5EF4-FFF2-40B4-BE49-F238E27FC236}">
                <a16:creationId xmlns:a16="http://schemas.microsoft.com/office/drawing/2014/main" id="{B2EBEB31-9537-4C03-8996-21E1D5FED466}"/>
              </a:ext>
            </a:extLst>
          </p:cNvPr>
          <p:cNvGraphicFramePr>
            <a:graphicFrameLocks noGrp="1"/>
          </p:cNvGraphicFramePr>
          <p:nvPr>
            <p:extLst>
              <p:ext uri="{D42A27DB-BD31-4B8C-83A1-F6EECF244321}">
                <p14:modId xmlns:p14="http://schemas.microsoft.com/office/powerpoint/2010/main" val="2392371058"/>
              </p:ext>
            </p:extLst>
          </p:nvPr>
        </p:nvGraphicFramePr>
        <p:xfrm>
          <a:off x="1705887" y="1520618"/>
          <a:ext cx="8127999" cy="18542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678342364"/>
                    </a:ext>
                  </a:extLst>
                </a:gridCol>
                <a:gridCol w="2709333">
                  <a:extLst>
                    <a:ext uri="{9D8B030D-6E8A-4147-A177-3AD203B41FA5}">
                      <a16:colId xmlns:a16="http://schemas.microsoft.com/office/drawing/2014/main" val="2406340347"/>
                    </a:ext>
                  </a:extLst>
                </a:gridCol>
                <a:gridCol w="2709333">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Niveau de diplôme </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NIV3</a:t>
                      </a:r>
                    </a:p>
                  </a:txBody>
                  <a:tcPr anchor="ctr"/>
                </a:tc>
                <a:tc>
                  <a:txBody>
                    <a:bodyPr/>
                    <a:lstStyle/>
                    <a:p>
                      <a:pPr algn="ctr"/>
                      <a:r>
                        <a:rPr lang="fr-FR" sz="1400" dirty="0">
                          <a:latin typeface="Century Gothic" panose="020B0502020202020204" pitchFamily="34" charset="0"/>
                        </a:rPr>
                        <a:t>112</a:t>
                      </a:r>
                    </a:p>
                  </a:txBody>
                  <a:tcPr anchor="ctr"/>
                </a:tc>
                <a:tc>
                  <a:txBody>
                    <a:bodyPr/>
                    <a:lstStyle/>
                    <a:p>
                      <a:pPr algn="ctr"/>
                      <a:r>
                        <a:rPr lang="fr-FR" sz="1400" dirty="0">
                          <a:latin typeface="Century Gothic" panose="020B0502020202020204" pitchFamily="34" charset="0"/>
                        </a:rPr>
                        <a:t>93</a:t>
                      </a:r>
                    </a:p>
                  </a:txBody>
                  <a:tcPr anchor="ctr"/>
                </a:tc>
                <a:extLst>
                  <a:ext uri="{0D108BD9-81ED-4DB2-BD59-A6C34878D82A}">
                    <a16:rowId xmlns:a16="http://schemas.microsoft.com/office/drawing/2014/main" val="368653934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NIV4</a:t>
                      </a:r>
                    </a:p>
                  </a:txBody>
                  <a:tcPr anchor="ctr"/>
                </a:tc>
                <a:tc>
                  <a:txBody>
                    <a:bodyPr/>
                    <a:lstStyle/>
                    <a:p>
                      <a:pPr algn="ctr"/>
                      <a:r>
                        <a:rPr lang="fr-FR" sz="1400" dirty="0">
                          <a:latin typeface="Century Gothic" panose="020B0502020202020204" pitchFamily="34" charset="0"/>
                        </a:rPr>
                        <a:t>33</a:t>
                      </a:r>
                    </a:p>
                  </a:txBody>
                  <a:tcPr anchor="ctr"/>
                </a:tc>
                <a:tc>
                  <a:txBody>
                    <a:bodyPr/>
                    <a:lstStyle/>
                    <a:p>
                      <a:pPr algn="ctr"/>
                      <a:r>
                        <a:rPr lang="fr-FR" sz="1400" dirty="0">
                          <a:latin typeface="Century Gothic" panose="020B0502020202020204" pitchFamily="34" charset="0"/>
                        </a:rPr>
                        <a:t>47</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NIV5</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5</a:t>
                      </a:r>
                    </a:p>
                  </a:txBody>
                  <a:tcPr anchor="ctr"/>
                </a:tc>
                <a:tc>
                  <a:txBody>
                    <a:bodyPr/>
                    <a:lstStyle/>
                    <a:p>
                      <a:pPr algn="ctr"/>
                      <a:r>
                        <a:rPr lang="fr-FR" sz="1400" dirty="0">
                          <a:latin typeface="Century Gothic" panose="020B0502020202020204" pitchFamily="34" charset="0"/>
                        </a:rPr>
                        <a:t>14</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150</a:t>
                      </a:r>
                    </a:p>
                  </a:txBody>
                  <a:tcPr anchor="ctr"/>
                </a:tc>
                <a:tc>
                  <a:txBody>
                    <a:bodyPr/>
                    <a:lstStyle/>
                    <a:p>
                      <a:pPr algn="ctr"/>
                      <a:r>
                        <a:rPr lang="fr-FR" sz="1400" dirty="0">
                          <a:latin typeface="Century Gothic" panose="020B0502020202020204" pitchFamily="34" charset="0"/>
                        </a:rPr>
                        <a:t>154</a:t>
                      </a:r>
                    </a:p>
                  </a:txBody>
                  <a:tcPr anchor="ctr"/>
                </a:tc>
                <a:extLst>
                  <a:ext uri="{0D108BD9-81ED-4DB2-BD59-A6C34878D82A}">
                    <a16:rowId xmlns:a16="http://schemas.microsoft.com/office/drawing/2014/main" val="936519591"/>
                  </a:ext>
                </a:extLst>
              </a:tr>
            </a:tbl>
          </a:graphicData>
        </a:graphic>
      </p:graphicFrame>
      <p:graphicFrame>
        <p:nvGraphicFramePr>
          <p:cNvPr id="10" name="Tableau 9">
            <a:extLst>
              <a:ext uri="{FF2B5EF4-FFF2-40B4-BE49-F238E27FC236}">
                <a16:creationId xmlns:a16="http://schemas.microsoft.com/office/drawing/2014/main" id="{B5B8A3F7-B666-E9C1-4451-DAFE8104206F}"/>
              </a:ext>
            </a:extLst>
          </p:cNvPr>
          <p:cNvGraphicFramePr>
            <a:graphicFrameLocks noGrp="1"/>
          </p:cNvGraphicFramePr>
          <p:nvPr>
            <p:extLst>
              <p:ext uri="{D42A27DB-BD31-4B8C-83A1-F6EECF244321}">
                <p14:modId xmlns:p14="http://schemas.microsoft.com/office/powerpoint/2010/main" val="2254620267"/>
              </p:ext>
            </p:extLst>
          </p:nvPr>
        </p:nvGraphicFramePr>
        <p:xfrm>
          <a:off x="1687443" y="4004200"/>
          <a:ext cx="8127999" cy="18542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678342364"/>
                    </a:ext>
                  </a:extLst>
                </a:gridCol>
                <a:gridCol w="2709333">
                  <a:extLst>
                    <a:ext uri="{9D8B030D-6E8A-4147-A177-3AD203B41FA5}">
                      <a16:colId xmlns:a16="http://schemas.microsoft.com/office/drawing/2014/main" val="2406340347"/>
                    </a:ext>
                  </a:extLst>
                </a:gridCol>
                <a:gridCol w="2709333">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Site</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URMA - CAMPUS 14</a:t>
                      </a:r>
                    </a:p>
                  </a:txBody>
                  <a:tcPr anchor="ctr"/>
                </a:tc>
                <a:tc>
                  <a:txBody>
                    <a:bodyPr/>
                    <a:lstStyle/>
                    <a:p>
                      <a:pPr algn="ctr"/>
                      <a:r>
                        <a:rPr lang="fr-FR" sz="1400" dirty="0">
                          <a:latin typeface="Century Gothic" panose="020B0502020202020204" pitchFamily="34" charset="0"/>
                        </a:rPr>
                        <a:t>50</a:t>
                      </a:r>
                    </a:p>
                  </a:txBody>
                  <a:tcPr anchor="ctr"/>
                </a:tc>
                <a:tc>
                  <a:txBody>
                    <a:bodyPr/>
                    <a:lstStyle/>
                    <a:p>
                      <a:pPr algn="ctr"/>
                      <a:r>
                        <a:rPr lang="fr-FR" sz="1400" dirty="0">
                          <a:latin typeface="Century Gothic" panose="020B0502020202020204" pitchFamily="34" charset="0"/>
                        </a:rPr>
                        <a:t>87</a:t>
                      </a:r>
                    </a:p>
                  </a:txBody>
                  <a:tcPr anchor="ctr"/>
                </a:tc>
                <a:extLst>
                  <a:ext uri="{0D108BD9-81ED-4DB2-BD59-A6C34878D82A}">
                    <a16:rowId xmlns:a16="http://schemas.microsoft.com/office/drawing/2014/main" val="368653934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URMA - CAMPUS 50</a:t>
                      </a:r>
                    </a:p>
                  </a:txBody>
                  <a:tcPr anchor="ctr"/>
                </a:tc>
                <a:tc>
                  <a:txBody>
                    <a:bodyPr/>
                    <a:lstStyle/>
                    <a:p>
                      <a:pPr algn="ctr"/>
                      <a:r>
                        <a:rPr lang="fr-FR" sz="1400" dirty="0">
                          <a:latin typeface="Century Gothic" panose="020B0502020202020204" pitchFamily="34" charset="0"/>
                        </a:rPr>
                        <a:t>50</a:t>
                      </a:r>
                    </a:p>
                  </a:txBody>
                  <a:tcPr anchor="ctr"/>
                </a:tc>
                <a:tc>
                  <a:txBody>
                    <a:bodyPr/>
                    <a:lstStyle/>
                    <a:p>
                      <a:pPr algn="ctr"/>
                      <a:r>
                        <a:rPr lang="fr-FR" sz="1400" dirty="0">
                          <a:latin typeface="Century Gothic" panose="020B0502020202020204" pitchFamily="34" charset="0"/>
                        </a:rPr>
                        <a:t>31</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URMA - CAMPUS 76</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50</a:t>
                      </a:r>
                    </a:p>
                  </a:txBody>
                  <a:tcPr anchor="ctr"/>
                </a:tc>
                <a:tc>
                  <a:txBody>
                    <a:bodyPr/>
                    <a:lstStyle/>
                    <a:p>
                      <a:pPr algn="ctr"/>
                      <a:r>
                        <a:rPr lang="fr-FR" sz="1400" dirty="0">
                          <a:latin typeface="Century Gothic" panose="020B0502020202020204" pitchFamily="34" charset="0"/>
                        </a:rPr>
                        <a:t>36</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150</a:t>
                      </a:r>
                    </a:p>
                  </a:txBody>
                  <a:tcPr anchor="ctr"/>
                </a:tc>
                <a:tc>
                  <a:txBody>
                    <a:bodyPr/>
                    <a:lstStyle/>
                    <a:p>
                      <a:pPr algn="ctr"/>
                      <a:r>
                        <a:rPr lang="fr-FR" sz="1400" dirty="0">
                          <a:latin typeface="Century Gothic" panose="020B0502020202020204" pitchFamily="34" charset="0"/>
                        </a:rPr>
                        <a:t>154</a:t>
                      </a:r>
                    </a:p>
                  </a:txBody>
                  <a:tcPr anchor="ctr"/>
                </a:tc>
                <a:extLst>
                  <a:ext uri="{0D108BD9-81ED-4DB2-BD59-A6C34878D82A}">
                    <a16:rowId xmlns:a16="http://schemas.microsoft.com/office/drawing/2014/main" val="936519591"/>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Tableau 9">
            <a:extLst>
              <a:ext uri="{FF2B5EF4-FFF2-40B4-BE49-F238E27FC236}">
                <a16:creationId xmlns:a16="http://schemas.microsoft.com/office/drawing/2014/main" id="{B2EBEB31-9537-4C03-8996-21E1D5FED466}"/>
              </a:ext>
            </a:extLst>
          </p:cNvPr>
          <p:cNvGraphicFramePr>
            <a:graphicFrameLocks noGrp="1"/>
          </p:cNvGraphicFramePr>
          <p:nvPr>
            <p:extLst>
              <p:ext uri="{D42A27DB-BD31-4B8C-83A1-F6EECF244321}">
                <p14:modId xmlns:p14="http://schemas.microsoft.com/office/powerpoint/2010/main" val="3492618088"/>
              </p:ext>
            </p:extLst>
          </p:nvPr>
        </p:nvGraphicFramePr>
        <p:xfrm>
          <a:off x="812848" y="1551098"/>
          <a:ext cx="10575234" cy="4450080"/>
        </p:xfrm>
        <a:graphic>
          <a:graphicData uri="http://schemas.openxmlformats.org/drawingml/2006/table">
            <a:tbl>
              <a:tblPr firstRow="1" bandRow="1">
                <a:tableStyleId>{5940675A-B579-460E-94D1-54222C63F5DA}</a:tableStyleId>
              </a:tblPr>
              <a:tblGrid>
                <a:gridCol w="4903303">
                  <a:extLst>
                    <a:ext uri="{9D8B030D-6E8A-4147-A177-3AD203B41FA5}">
                      <a16:colId xmlns:a16="http://schemas.microsoft.com/office/drawing/2014/main" val="3678342364"/>
                    </a:ext>
                  </a:extLst>
                </a:gridCol>
                <a:gridCol w="2822713">
                  <a:extLst>
                    <a:ext uri="{9D8B030D-6E8A-4147-A177-3AD203B41FA5}">
                      <a16:colId xmlns:a16="http://schemas.microsoft.com/office/drawing/2014/main" val="2406340347"/>
                    </a:ext>
                  </a:extLst>
                </a:gridCol>
                <a:gridCol w="2849218">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Secteur formation</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Boucherie, charcuterie, traiteurs, poissonnerie</a:t>
                      </a:r>
                    </a:p>
                  </a:txBody>
                  <a:tcPr anchor="ctr"/>
                </a:tc>
                <a:tc>
                  <a:txBody>
                    <a:bodyPr/>
                    <a:lstStyle/>
                    <a:p>
                      <a:pPr algn="ctr"/>
                      <a:r>
                        <a:rPr lang="fr-FR" sz="1400" dirty="0">
                          <a:latin typeface="Century Gothic" panose="020B0502020202020204" pitchFamily="34" charset="0"/>
                        </a:rPr>
                        <a:t>22</a:t>
                      </a:r>
                    </a:p>
                  </a:txBody>
                  <a:tcPr anchor="ctr"/>
                </a:tc>
                <a:tc>
                  <a:txBody>
                    <a:bodyPr/>
                    <a:lstStyle/>
                    <a:p>
                      <a:pPr algn="ctr"/>
                      <a:r>
                        <a:rPr lang="fr-FR" sz="1400" dirty="0">
                          <a:latin typeface="Century Gothic" panose="020B0502020202020204" pitchFamily="34" charset="0"/>
                        </a:rPr>
                        <a:t>19</a:t>
                      </a:r>
                    </a:p>
                  </a:txBody>
                  <a:tcPr anchor="ctr"/>
                </a:tc>
                <a:extLst>
                  <a:ext uri="{0D108BD9-81ED-4DB2-BD59-A6C34878D82A}">
                    <a16:rowId xmlns:a16="http://schemas.microsoft.com/office/drawing/2014/main" val="3686539346"/>
                  </a:ext>
                </a:extLst>
              </a:tr>
              <a:tr h="370840">
                <a:tc>
                  <a:txBody>
                    <a:bodyPr/>
                    <a:lstStyle/>
                    <a:p>
                      <a:pPr algn="ctr"/>
                      <a:r>
                        <a:rPr lang="fr-FR" sz="1400" dirty="0">
                          <a:latin typeface="Century Gothic" panose="020B0502020202020204" pitchFamily="34" charset="0"/>
                        </a:rPr>
                        <a:t>Boulangerie, pâtisserie, chocolaterie</a:t>
                      </a:r>
                    </a:p>
                  </a:txBody>
                  <a:tcPr anchor="ctr"/>
                </a:tc>
                <a:tc>
                  <a:txBody>
                    <a:bodyPr/>
                    <a:lstStyle/>
                    <a:p>
                      <a:pPr algn="ctr"/>
                      <a:r>
                        <a:rPr lang="fr-FR" sz="1400" dirty="0">
                          <a:latin typeface="Century Gothic" panose="020B0502020202020204" pitchFamily="34" charset="0"/>
                        </a:rPr>
                        <a:t>66</a:t>
                      </a:r>
                    </a:p>
                  </a:txBody>
                  <a:tcPr anchor="ctr"/>
                </a:tc>
                <a:tc>
                  <a:txBody>
                    <a:bodyPr/>
                    <a:lstStyle/>
                    <a:p>
                      <a:pPr algn="ctr"/>
                      <a:r>
                        <a:rPr lang="fr-FR" sz="1400" dirty="0">
                          <a:latin typeface="Century Gothic" panose="020B0502020202020204" pitchFamily="34" charset="0"/>
                        </a:rPr>
                        <a:t>72</a:t>
                      </a:r>
                    </a:p>
                  </a:txBody>
                  <a:tcPr anchor="ctr"/>
                </a:tc>
                <a:extLst>
                  <a:ext uri="{0D108BD9-81ED-4DB2-BD59-A6C34878D82A}">
                    <a16:rowId xmlns:a16="http://schemas.microsoft.com/office/drawing/2014/main" val="2942008001"/>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Cafés, hôtels, restaurants</a:t>
                      </a:r>
                    </a:p>
                  </a:txBody>
                  <a:tcPr anchor="ctr"/>
                </a:tc>
                <a:tc>
                  <a:txBody>
                    <a:bodyPr/>
                    <a:lstStyle/>
                    <a:p>
                      <a:pPr algn="ctr"/>
                      <a:r>
                        <a:rPr lang="fr-FR" sz="1400" dirty="0">
                          <a:latin typeface="Century Gothic" panose="020B0502020202020204" pitchFamily="34" charset="0"/>
                        </a:rPr>
                        <a:t>5</a:t>
                      </a:r>
                    </a:p>
                  </a:txBody>
                  <a:tcPr anchor="ctr"/>
                </a:tc>
                <a:tc>
                  <a:txBody>
                    <a:bodyPr/>
                    <a:lstStyle/>
                    <a:p>
                      <a:pPr algn="ctr"/>
                      <a:r>
                        <a:rPr lang="fr-FR" sz="1400" dirty="0">
                          <a:latin typeface="Century Gothic" panose="020B0502020202020204" pitchFamily="34" charset="0"/>
                        </a:rPr>
                        <a:t>2</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Carrosserie, peinture automobile</a:t>
                      </a:r>
                    </a:p>
                  </a:txBody>
                  <a:tcPr anchor="ctr"/>
                </a:tc>
                <a:tc>
                  <a:txBody>
                    <a:bodyPr/>
                    <a:lstStyle/>
                    <a:p>
                      <a:pPr algn="ct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0</a:t>
                      </a:r>
                    </a:p>
                  </a:txBody>
                  <a:tcPr anchor="ctr"/>
                </a:tc>
                <a:extLst>
                  <a:ext uri="{0D108BD9-81ED-4DB2-BD59-A6C34878D82A}">
                    <a16:rowId xmlns:a16="http://schemas.microsoft.com/office/drawing/2014/main" val="1663677907"/>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Coiffure, esthétique</a:t>
                      </a:r>
                    </a:p>
                  </a:txBody>
                  <a:tcPr anchor="ctr"/>
                </a:tc>
                <a:tc>
                  <a:txBody>
                    <a:bodyPr/>
                    <a:lstStyle/>
                    <a:p>
                      <a:pPr algn="ctr"/>
                      <a:r>
                        <a:rPr lang="fr-FR" sz="1400" dirty="0">
                          <a:latin typeface="Century Gothic" panose="020B0502020202020204" pitchFamily="34" charset="0"/>
                        </a:rPr>
                        <a:t>15</a:t>
                      </a:r>
                    </a:p>
                  </a:txBody>
                  <a:tcPr anchor="ctr"/>
                </a:tc>
                <a:tc>
                  <a:txBody>
                    <a:bodyPr/>
                    <a:lstStyle/>
                    <a:p>
                      <a:pPr algn="ctr"/>
                      <a:r>
                        <a:rPr lang="fr-FR" sz="1400" dirty="0">
                          <a:latin typeface="Century Gothic" panose="020B0502020202020204" pitchFamily="34" charset="0"/>
                        </a:rPr>
                        <a:t>24</a:t>
                      </a:r>
                    </a:p>
                  </a:txBody>
                  <a:tcPr anchor="ctr"/>
                </a:tc>
                <a:extLst>
                  <a:ext uri="{0D108BD9-81ED-4DB2-BD59-A6C34878D82A}">
                    <a16:rowId xmlns:a16="http://schemas.microsoft.com/office/drawing/2014/main" val="1309754891"/>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Commerce</a:t>
                      </a:r>
                    </a:p>
                  </a:txBody>
                  <a:tcPr anchor="ctr"/>
                </a:tc>
                <a:tc>
                  <a:txBody>
                    <a:bodyPr/>
                    <a:lstStyle/>
                    <a:p>
                      <a:pPr algn="ctr"/>
                      <a:r>
                        <a:rPr lang="fr-FR" sz="1400" dirty="0">
                          <a:latin typeface="Century Gothic" panose="020B0502020202020204" pitchFamily="34" charset="0"/>
                        </a:rPr>
                        <a:t>21</a:t>
                      </a:r>
                    </a:p>
                  </a:txBody>
                  <a:tcPr anchor="ctr"/>
                </a:tc>
                <a:tc>
                  <a:txBody>
                    <a:bodyPr/>
                    <a:lstStyle/>
                    <a:p>
                      <a:pPr algn="ctr"/>
                      <a:r>
                        <a:rPr lang="fr-FR" sz="1400" dirty="0">
                          <a:latin typeface="Century Gothic" panose="020B0502020202020204" pitchFamily="34" charset="0"/>
                        </a:rPr>
                        <a:t>11</a:t>
                      </a:r>
                    </a:p>
                  </a:txBody>
                  <a:tcPr anchor="ctr"/>
                </a:tc>
                <a:extLst>
                  <a:ext uri="{0D108BD9-81ED-4DB2-BD59-A6C34878D82A}">
                    <a16:rowId xmlns:a16="http://schemas.microsoft.com/office/drawing/2014/main" val="4648773"/>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Fleuristerie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0</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Gestion de l'entreprise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3</a:t>
                      </a:r>
                    </a:p>
                  </a:txBody>
                  <a:tcPr anchor="ctr"/>
                </a:tc>
                <a:tc>
                  <a:txBody>
                    <a:bodyPr/>
                    <a:lstStyle/>
                    <a:p>
                      <a:pPr algn="ctr"/>
                      <a:r>
                        <a:rPr lang="fr-FR" sz="1400" dirty="0">
                          <a:latin typeface="Century Gothic" panose="020B0502020202020204" pitchFamily="34" charset="0"/>
                        </a:rPr>
                        <a:t>8</a:t>
                      </a:r>
                    </a:p>
                  </a:txBody>
                  <a:tcPr anchor="ctr"/>
                </a:tc>
                <a:extLst>
                  <a:ext uri="{0D108BD9-81ED-4DB2-BD59-A6C34878D82A}">
                    <a16:rowId xmlns:a16="http://schemas.microsoft.com/office/drawing/2014/main" val="1171880492"/>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Mécanique automobile et agricole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14</a:t>
                      </a:r>
                    </a:p>
                  </a:txBody>
                  <a:tcPr anchor="ctr"/>
                </a:tc>
                <a:tc>
                  <a:txBody>
                    <a:bodyPr/>
                    <a:lstStyle/>
                    <a:p>
                      <a:pPr algn="ctr"/>
                      <a:r>
                        <a:rPr lang="fr-FR" sz="1400" dirty="0">
                          <a:latin typeface="Century Gothic" panose="020B0502020202020204" pitchFamily="34" charset="0"/>
                        </a:rPr>
                        <a:t>13</a:t>
                      </a:r>
                    </a:p>
                  </a:txBody>
                  <a:tcPr anchor="ctr"/>
                </a:tc>
                <a:extLst>
                  <a:ext uri="{0D108BD9-81ED-4DB2-BD59-A6C34878D82A}">
                    <a16:rowId xmlns:a16="http://schemas.microsoft.com/office/drawing/2014/main" val="178278143"/>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Optique, soins dentaires, pharmacie</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1</a:t>
                      </a:r>
                    </a:p>
                  </a:txBody>
                  <a:tcPr anchor="ctr"/>
                </a:tc>
                <a:tc>
                  <a:txBody>
                    <a:bodyPr/>
                    <a:lstStyle/>
                    <a:p>
                      <a:pPr algn="ctr"/>
                      <a:r>
                        <a:rPr lang="fr-FR" sz="1400" dirty="0">
                          <a:latin typeface="Century Gothic" panose="020B0502020202020204" pitchFamily="34" charset="0"/>
                        </a:rPr>
                        <a:t>5</a:t>
                      </a:r>
                    </a:p>
                  </a:txBody>
                  <a:tcPr anchor="ctr"/>
                </a:tc>
                <a:extLst>
                  <a:ext uri="{0D108BD9-81ED-4DB2-BD59-A6C34878D82A}">
                    <a16:rowId xmlns:a16="http://schemas.microsoft.com/office/drawing/2014/main" val="1773037950"/>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150</a:t>
                      </a:r>
                    </a:p>
                  </a:txBody>
                  <a:tcPr anchor="ctr"/>
                </a:tc>
                <a:tc>
                  <a:txBody>
                    <a:bodyPr/>
                    <a:lstStyle/>
                    <a:p>
                      <a:pPr algn="ctr"/>
                      <a:r>
                        <a:rPr lang="fr-FR" sz="1400" dirty="0">
                          <a:latin typeface="Century Gothic" panose="020B0502020202020204" pitchFamily="34" charset="0"/>
                        </a:rPr>
                        <a:t>154</a:t>
                      </a:r>
                    </a:p>
                  </a:txBody>
                  <a:tcPr anchor="ctr"/>
                </a:tc>
                <a:extLst>
                  <a:ext uri="{0D108BD9-81ED-4DB2-BD59-A6C34878D82A}">
                    <a16:rowId xmlns:a16="http://schemas.microsoft.com/office/drawing/2014/main" val="936519591"/>
                  </a:ext>
                </a:extLst>
              </a:tr>
            </a:tbl>
          </a:graphicData>
        </a:graphic>
      </p:graphicFrame>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78417"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0" y="6579341"/>
            <a:ext cx="12193702" cy="222513"/>
          </a:xfrm>
          <a:prstGeom prst="rect">
            <a:avLst/>
          </a:prstGeom>
        </p:spPr>
      </p:pic>
      <p:sp>
        <p:nvSpPr>
          <p:cNvPr id="7" name="ZoneTexte 6">
            <a:extLst>
              <a:ext uri="{FF2B5EF4-FFF2-40B4-BE49-F238E27FC236}">
                <a16:creationId xmlns:a16="http://schemas.microsoft.com/office/drawing/2014/main" id="{B0B5E7BA-E9EC-4514-537E-57B5BA3D6C77}"/>
              </a:ext>
            </a:extLst>
          </p:cNvPr>
          <p:cNvSpPr txBox="1"/>
          <p:nvPr/>
        </p:nvSpPr>
        <p:spPr>
          <a:xfrm>
            <a:off x="342269" y="362313"/>
            <a:ext cx="983849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Plan d’échantillonnage en volume </a:t>
            </a:r>
            <a:endParaRPr lang="fr-FR" sz="2616" dirty="0">
              <a:solidFill>
                <a:prstClr val="white"/>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23811460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3"/>
          <a:stretch>
            <a:fillRect/>
          </a:stretch>
        </p:blipFill>
        <p:spPr>
          <a:xfrm>
            <a:off x="0" y="11680"/>
            <a:ext cx="12193702" cy="961256"/>
          </a:xfrm>
          <a:prstGeom prst="rect">
            <a:avLst/>
          </a:prstGeom>
        </p:spPr>
      </p:pic>
      <p:pic>
        <p:nvPicPr>
          <p:cNvPr id="3" name="New picture"/>
          <p:cNvPicPr/>
          <p:nvPr/>
        </p:nvPicPr>
        <p:blipFill>
          <a:blip r:embed="rId4"/>
          <a:stretch>
            <a:fillRect/>
          </a:stretch>
        </p:blipFill>
        <p:spPr>
          <a:xfrm>
            <a:off x="0" y="11681"/>
            <a:ext cx="12193702" cy="240314"/>
          </a:xfrm>
          <a:prstGeom prst="rect">
            <a:avLst/>
          </a:prstGeom>
        </p:spPr>
      </p:pic>
      <p:pic>
        <p:nvPicPr>
          <p:cNvPr id="4" name="New picture"/>
          <p:cNvPicPr/>
          <p:nvPr/>
        </p:nvPicPr>
        <p:blipFill>
          <a:blip r:embed="rId5"/>
          <a:stretch>
            <a:fillRect/>
          </a:stretch>
        </p:blipFill>
        <p:spPr>
          <a:xfrm>
            <a:off x="0" y="11681"/>
            <a:ext cx="222513" cy="6808893"/>
          </a:xfrm>
          <a:prstGeom prst="rect">
            <a:avLst/>
          </a:prstGeom>
        </p:spPr>
      </p:pic>
      <p:pic>
        <p:nvPicPr>
          <p:cNvPr id="5" name="New picture"/>
          <p:cNvPicPr/>
          <p:nvPr/>
        </p:nvPicPr>
        <p:blipFill>
          <a:blip r:embed="rId5"/>
          <a:stretch>
            <a:fillRect/>
          </a:stretch>
        </p:blipFill>
        <p:spPr>
          <a:xfrm>
            <a:off x="11978417" y="11681"/>
            <a:ext cx="222513" cy="6808893"/>
          </a:xfrm>
          <a:prstGeom prst="rect">
            <a:avLst/>
          </a:prstGeom>
        </p:spPr>
      </p:pic>
      <p:pic>
        <p:nvPicPr>
          <p:cNvPr id="6" name="New picture"/>
          <p:cNvPicPr/>
          <p:nvPr/>
        </p:nvPicPr>
        <p:blipFill>
          <a:blip r:embed="rId6"/>
          <a:stretch>
            <a:fillRect/>
          </a:stretch>
        </p:blipFill>
        <p:spPr>
          <a:xfrm>
            <a:off x="10180766" y="234162"/>
            <a:ext cx="1869107" cy="623036"/>
          </a:xfrm>
          <a:prstGeom prst="rect">
            <a:avLst/>
          </a:prstGeom>
        </p:spPr>
      </p:pic>
      <p:pic>
        <p:nvPicPr>
          <p:cNvPr id="8" name="New picture"/>
          <p:cNvPicPr/>
          <p:nvPr/>
        </p:nvPicPr>
        <p:blipFill>
          <a:blip r:embed="rId7"/>
          <a:stretch>
            <a:fillRect/>
          </a:stretch>
        </p:blipFill>
        <p:spPr>
          <a:xfrm>
            <a:off x="0" y="6579341"/>
            <a:ext cx="12193702" cy="222513"/>
          </a:xfrm>
          <a:prstGeom prst="rect">
            <a:avLst/>
          </a:prstGeom>
        </p:spPr>
      </p:pic>
      <p:sp>
        <p:nvSpPr>
          <p:cNvPr id="7" name="ZoneTexte 6">
            <a:extLst>
              <a:ext uri="{FF2B5EF4-FFF2-40B4-BE49-F238E27FC236}">
                <a16:creationId xmlns:a16="http://schemas.microsoft.com/office/drawing/2014/main" id="{B0B5E7BA-E9EC-4514-537E-57B5BA3D6C77}"/>
              </a:ext>
            </a:extLst>
          </p:cNvPr>
          <p:cNvSpPr txBox="1"/>
          <p:nvPr/>
        </p:nvSpPr>
        <p:spPr>
          <a:xfrm>
            <a:off x="342269" y="362313"/>
            <a:ext cx="9838497" cy="437364"/>
          </a:xfrm>
          <a:prstGeom prst="rect">
            <a:avLst/>
          </a:prstGeom>
          <a:noFill/>
        </p:spPr>
        <p:txBody>
          <a:bodyPr wrap="square" rtlCol="0">
            <a:spAutoFit/>
          </a:bodyPr>
          <a:lstStyle/>
          <a:p>
            <a:pPr defTabSz="854324"/>
            <a:r>
              <a:rPr lang="fr-FR" sz="2242" dirty="0">
                <a:solidFill>
                  <a:prstClr val="white"/>
                </a:solidFill>
                <a:latin typeface="Century Gothic" panose="020B0502020202020204" pitchFamily="34" charset="0"/>
                <a:cs typeface="Arial" pitchFamily="34" charset="0"/>
              </a:rPr>
              <a:t>Plan d’échantillonnage en pourcentage</a:t>
            </a:r>
            <a:endParaRPr lang="fr-FR" sz="2616" dirty="0">
              <a:solidFill>
                <a:prstClr val="white"/>
              </a:solidFill>
              <a:latin typeface="Century Gothic" panose="020B0502020202020204" pitchFamily="34" charset="0"/>
              <a:cs typeface="Arial" pitchFamily="34" charset="0"/>
            </a:endParaRPr>
          </a:p>
        </p:txBody>
      </p:sp>
      <p:graphicFrame>
        <p:nvGraphicFramePr>
          <p:cNvPr id="9" name="Tableau 9">
            <a:extLst>
              <a:ext uri="{FF2B5EF4-FFF2-40B4-BE49-F238E27FC236}">
                <a16:creationId xmlns:a16="http://schemas.microsoft.com/office/drawing/2014/main" id="{B2EBEB31-9537-4C03-8996-21E1D5FED466}"/>
              </a:ext>
            </a:extLst>
          </p:cNvPr>
          <p:cNvGraphicFramePr>
            <a:graphicFrameLocks noGrp="1"/>
          </p:cNvGraphicFramePr>
          <p:nvPr>
            <p:extLst>
              <p:ext uri="{D42A27DB-BD31-4B8C-83A1-F6EECF244321}">
                <p14:modId xmlns:p14="http://schemas.microsoft.com/office/powerpoint/2010/main" val="2482146531"/>
              </p:ext>
            </p:extLst>
          </p:nvPr>
        </p:nvGraphicFramePr>
        <p:xfrm>
          <a:off x="1705887" y="1520618"/>
          <a:ext cx="8127999" cy="18542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678342364"/>
                    </a:ext>
                  </a:extLst>
                </a:gridCol>
                <a:gridCol w="2709333">
                  <a:extLst>
                    <a:ext uri="{9D8B030D-6E8A-4147-A177-3AD203B41FA5}">
                      <a16:colId xmlns:a16="http://schemas.microsoft.com/office/drawing/2014/main" val="2406340347"/>
                    </a:ext>
                  </a:extLst>
                </a:gridCol>
                <a:gridCol w="2709333">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Niveau de diplôme </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NIV3</a:t>
                      </a:r>
                    </a:p>
                  </a:txBody>
                  <a:tcPr anchor="ctr"/>
                </a:tc>
                <a:tc>
                  <a:txBody>
                    <a:bodyPr/>
                    <a:lstStyle/>
                    <a:p>
                      <a:pPr algn="ctr"/>
                      <a:r>
                        <a:rPr lang="fr-FR" sz="1400" dirty="0">
                          <a:latin typeface="Century Gothic" panose="020B0502020202020204" pitchFamily="34" charset="0"/>
                        </a:rPr>
                        <a:t>75%</a:t>
                      </a:r>
                    </a:p>
                  </a:txBody>
                  <a:tcPr anchor="ctr"/>
                </a:tc>
                <a:tc>
                  <a:txBody>
                    <a:bodyPr/>
                    <a:lstStyle/>
                    <a:p>
                      <a:pPr algn="ctr"/>
                      <a:r>
                        <a:rPr lang="fr-FR" sz="1400" dirty="0">
                          <a:latin typeface="Century Gothic" panose="020B0502020202020204" pitchFamily="34" charset="0"/>
                        </a:rPr>
                        <a:t>60%</a:t>
                      </a:r>
                    </a:p>
                  </a:txBody>
                  <a:tcPr anchor="ctr"/>
                </a:tc>
                <a:extLst>
                  <a:ext uri="{0D108BD9-81ED-4DB2-BD59-A6C34878D82A}">
                    <a16:rowId xmlns:a16="http://schemas.microsoft.com/office/drawing/2014/main" val="368653934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NIV4</a:t>
                      </a:r>
                    </a:p>
                  </a:txBody>
                  <a:tcPr anchor="ctr"/>
                </a:tc>
                <a:tc>
                  <a:txBody>
                    <a:bodyPr/>
                    <a:lstStyle/>
                    <a:p>
                      <a:pPr algn="ctr"/>
                      <a:r>
                        <a:rPr lang="fr-FR" sz="1400" dirty="0">
                          <a:latin typeface="Century Gothic" panose="020B0502020202020204" pitchFamily="34" charset="0"/>
                        </a:rPr>
                        <a:t>22%</a:t>
                      </a:r>
                    </a:p>
                  </a:txBody>
                  <a:tcPr anchor="ctr"/>
                </a:tc>
                <a:tc>
                  <a:txBody>
                    <a:bodyPr/>
                    <a:lstStyle/>
                    <a:p>
                      <a:pPr algn="ctr"/>
                      <a:r>
                        <a:rPr lang="fr-FR" sz="1400" dirty="0">
                          <a:latin typeface="Century Gothic" panose="020B0502020202020204" pitchFamily="34" charset="0"/>
                        </a:rPr>
                        <a:t>31%</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NIV5</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3%</a:t>
                      </a:r>
                    </a:p>
                  </a:txBody>
                  <a:tcPr anchor="ctr"/>
                </a:tc>
                <a:tc>
                  <a:txBody>
                    <a:bodyPr/>
                    <a:lstStyle/>
                    <a:p>
                      <a:pPr algn="ctr"/>
                      <a:r>
                        <a:rPr lang="fr-FR" sz="1400" dirty="0">
                          <a:latin typeface="Century Gothic" panose="020B0502020202020204" pitchFamily="34" charset="0"/>
                        </a:rPr>
                        <a:t>9%</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100%</a:t>
                      </a:r>
                    </a:p>
                  </a:txBody>
                  <a:tcPr anchor="ctr"/>
                </a:tc>
                <a:tc>
                  <a:txBody>
                    <a:bodyPr/>
                    <a:lstStyle/>
                    <a:p>
                      <a:pPr algn="ctr"/>
                      <a:r>
                        <a:rPr lang="fr-FR" sz="1400" dirty="0">
                          <a:latin typeface="Century Gothic" panose="020B0502020202020204" pitchFamily="34" charset="0"/>
                        </a:rPr>
                        <a:t>100%</a:t>
                      </a:r>
                    </a:p>
                  </a:txBody>
                  <a:tcPr anchor="ctr"/>
                </a:tc>
                <a:extLst>
                  <a:ext uri="{0D108BD9-81ED-4DB2-BD59-A6C34878D82A}">
                    <a16:rowId xmlns:a16="http://schemas.microsoft.com/office/drawing/2014/main" val="936519591"/>
                  </a:ext>
                </a:extLst>
              </a:tr>
            </a:tbl>
          </a:graphicData>
        </a:graphic>
      </p:graphicFrame>
      <p:graphicFrame>
        <p:nvGraphicFramePr>
          <p:cNvPr id="10" name="Tableau 9">
            <a:extLst>
              <a:ext uri="{FF2B5EF4-FFF2-40B4-BE49-F238E27FC236}">
                <a16:creationId xmlns:a16="http://schemas.microsoft.com/office/drawing/2014/main" id="{B5B8A3F7-B666-E9C1-4451-DAFE8104206F}"/>
              </a:ext>
            </a:extLst>
          </p:cNvPr>
          <p:cNvGraphicFramePr>
            <a:graphicFrameLocks noGrp="1"/>
          </p:cNvGraphicFramePr>
          <p:nvPr>
            <p:extLst>
              <p:ext uri="{D42A27DB-BD31-4B8C-83A1-F6EECF244321}">
                <p14:modId xmlns:p14="http://schemas.microsoft.com/office/powerpoint/2010/main" val="1698956834"/>
              </p:ext>
            </p:extLst>
          </p:nvPr>
        </p:nvGraphicFramePr>
        <p:xfrm>
          <a:off x="1687443" y="4004200"/>
          <a:ext cx="8127999" cy="185420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678342364"/>
                    </a:ext>
                  </a:extLst>
                </a:gridCol>
                <a:gridCol w="2709333">
                  <a:extLst>
                    <a:ext uri="{9D8B030D-6E8A-4147-A177-3AD203B41FA5}">
                      <a16:colId xmlns:a16="http://schemas.microsoft.com/office/drawing/2014/main" val="2406340347"/>
                    </a:ext>
                  </a:extLst>
                </a:gridCol>
                <a:gridCol w="2709333">
                  <a:extLst>
                    <a:ext uri="{9D8B030D-6E8A-4147-A177-3AD203B41FA5}">
                      <a16:colId xmlns:a16="http://schemas.microsoft.com/office/drawing/2014/main" val="1259840872"/>
                    </a:ext>
                  </a:extLst>
                </a:gridCol>
              </a:tblGrid>
              <a:tr h="370840">
                <a:tc>
                  <a:txBody>
                    <a:bodyPr/>
                    <a:lstStyle/>
                    <a:p>
                      <a:pPr algn="ctr"/>
                      <a:r>
                        <a:rPr lang="fr-FR" sz="1400" dirty="0">
                          <a:latin typeface="Century Gothic" panose="020B0502020202020204" pitchFamily="34" charset="0"/>
                        </a:rPr>
                        <a:t>Site</a:t>
                      </a:r>
                    </a:p>
                  </a:txBody>
                  <a:tcPr anchor="ctr"/>
                </a:tc>
                <a:tc>
                  <a:txBody>
                    <a:bodyPr/>
                    <a:lstStyle/>
                    <a:p>
                      <a:pPr algn="ctr"/>
                      <a:r>
                        <a:rPr lang="fr-FR" sz="1400" dirty="0">
                          <a:latin typeface="Century Gothic" panose="020B0502020202020204" pitchFamily="34" charset="0"/>
                        </a:rPr>
                        <a:t>Objectifs </a:t>
                      </a:r>
                    </a:p>
                  </a:txBody>
                  <a:tcPr anchor="ctr"/>
                </a:tc>
                <a:tc>
                  <a:txBody>
                    <a:bodyPr/>
                    <a:lstStyle/>
                    <a:p>
                      <a:pPr algn="ctr"/>
                      <a:r>
                        <a:rPr lang="fr-FR" sz="1400" dirty="0">
                          <a:latin typeface="Century Gothic" panose="020B0502020202020204" pitchFamily="34" charset="0"/>
                        </a:rPr>
                        <a:t>Enquêtes réalisées</a:t>
                      </a:r>
                    </a:p>
                  </a:txBody>
                  <a:tcPr anchor="ctr"/>
                </a:tc>
                <a:extLst>
                  <a:ext uri="{0D108BD9-81ED-4DB2-BD59-A6C34878D82A}">
                    <a16:rowId xmlns:a16="http://schemas.microsoft.com/office/drawing/2014/main" val="3569980438"/>
                  </a:ext>
                </a:extLst>
              </a:tr>
              <a:tr h="370840">
                <a:tc>
                  <a:txBody>
                    <a:bodyPr/>
                    <a:lstStyle/>
                    <a:p>
                      <a:pPr algn="ctr"/>
                      <a:r>
                        <a:rPr lang="fr-FR" sz="1400" dirty="0">
                          <a:latin typeface="Century Gothic" panose="020B0502020202020204" pitchFamily="34" charset="0"/>
                        </a:rPr>
                        <a:t>URMA - CAMPUS 14</a:t>
                      </a:r>
                    </a:p>
                  </a:txBody>
                  <a:tcPr anchor="ctr"/>
                </a:tc>
                <a:tc>
                  <a:txBody>
                    <a:bodyPr/>
                    <a:lstStyle/>
                    <a:p>
                      <a:pPr algn="ctr"/>
                      <a:r>
                        <a:rPr lang="fr-FR" sz="1400" dirty="0">
                          <a:latin typeface="Century Gothic" panose="020B0502020202020204" pitchFamily="34" charset="0"/>
                        </a:rPr>
                        <a:t>34%</a:t>
                      </a:r>
                    </a:p>
                  </a:txBody>
                  <a:tcPr anchor="ctr"/>
                </a:tc>
                <a:tc>
                  <a:txBody>
                    <a:bodyPr/>
                    <a:lstStyle/>
                    <a:p>
                      <a:pPr algn="ctr"/>
                      <a:r>
                        <a:rPr lang="fr-FR" sz="1400" dirty="0">
                          <a:latin typeface="Century Gothic" panose="020B0502020202020204" pitchFamily="34" charset="0"/>
                        </a:rPr>
                        <a:t>56%</a:t>
                      </a:r>
                    </a:p>
                  </a:txBody>
                  <a:tcPr anchor="ctr"/>
                </a:tc>
                <a:extLst>
                  <a:ext uri="{0D108BD9-81ED-4DB2-BD59-A6C34878D82A}">
                    <a16:rowId xmlns:a16="http://schemas.microsoft.com/office/drawing/2014/main" val="368653934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URMA - CAMPUS 50</a:t>
                      </a:r>
                    </a:p>
                  </a:txBody>
                  <a:tcPr anchor="ctr"/>
                </a:tc>
                <a:tc>
                  <a:txBody>
                    <a:bodyPr/>
                    <a:lstStyle/>
                    <a:p>
                      <a:pPr algn="ctr"/>
                      <a:r>
                        <a:rPr lang="fr-FR" sz="1400" dirty="0">
                          <a:latin typeface="Century Gothic" panose="020B0502020202020204" pitchFamily="34" charset="0"/>
                        </a:rPr>
                        <a:t>33%</a:t>
                      </a:r>
                    </a:p>
                  </a:txBody>
                  <a:tcPr anchor="ctr"/>
                </a:tc>
                <a:tc>
                  <a:txBody>
                    <a:bodyPr/>
                    <a:lstStyle/>
                    <a:p>
                      <a:pPr algn="ctr"/>
                      <a:r>
                        <a:rPr lang="fr-FR" sz="1400" dirty="0">
                          <a:latin typeface="Century Gothic" panose="020B0502020202020204" pitchFamily="34" charset="0"/>
                        </a:rPr>
                        <a:t>20%</a:t>
                      </a:r>
                    </a:p>
                  </a:txBody>
                  <a:tcPr anchor="ctr"/>
                </a:tc>
                <a:extLst>
                  <a:ext uri="{0D108BD9-81ED-4DB2-BD59-A6C34878D82A}">
                    <a16:rowId xmlns:a16="http://schemas.microsoft.com/office/drawing/2014/main" val="4136677845"/>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URMA - CAMPUS 76</a:t>
                      </a:r>
                    </a:p>
                  </a:txBody>
                  <a:tcPr anchor="ctr"/>
                </a:tc>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33%</a:t>
                      </a:r>
                    </a:p>
                  </a:txBody>
                  <a:tcPr anchor="ctr"/>
                </a:tc>
                <a:tc>
                  <a:txBody>
                    <a:bodyPr/>
                    <a:lstStyle/>
                    <a:p>
                      <a:pPr algn="ctr"/>
                      <a:r>
                        <a:rPr lang="fr-FR" sz="1400" dirty="0">
                          <a:latin typeface="Century Gothic" panose="020B0502020202020204" pitchFamily="34" charset="0"/>
                        </a:rPr>
                        <a:t>23%</a:t>
                      </a:r>
                    </a:p>
                  </a:txBody>
                  <a:tcPr anchor="ctr"/>
                </a:tc>
                <a:extLst>
                  <a:ext uri="{0D108BD9-81ED-4DB2-BD59-A6C34878D82A}">
                    <a16:rowId xmlns:a16="http://schemas.microsoft.com/office/drawing/2014/main" val="3687052706"/>
                  </a:ext>
                </a:extLst>
              </a:tr>
              <a:tr h="370840">
                <a:tc>
                  <a:txBody>
                    <a:bodyPr/>
                    <a:lstStyle/>
                    <a:p>
                      <a:pPr marL="0" marR="0" lvl="0" indent="0" algn="ctr" defTabSz="854324" rtl="0" eaLnBrk="1" fontAlgn="auto" latinLnBrk="0" hangingPunct="1">
                        <a:lnSpc>
                          <a:spcPct val="100000"/>
                        </a:lnSpc>
                        <a:spcBef>
                          <a:spcPts val="0"/>
                        </a:spcBef>
                        <a:spcAft>
                          <a:spcPts val="0"/>
                        </a:spcAft>
                        <a:buClrTx/>
                        <a:buSzTx/>
                        <a:buFontTx/>
                        <a:buNone/>
                        <a:tabLst/>
                        <a:defRPr/>
                      </a:pPr>
                      <a:r>
                        <a:rPr lang="fr-FR" sz="1400" dirty="0">
                          <a:latin typeface="Century Gothic" panose="020B0502020202020204" pitchFamily="34" charset="0"/>
                        </a:rPr>
                        <a:t>TOTAL</a:t>
                      </a:r>
                    </a:p>
                  </a:txBody>
                  <a:tcPr anchor="ctr"/>
                </a:tc>
                <a:tc>
                  <a:txBody>
                    <a:bodyPr/>
                    <a:lstStyle/>
                    <a:p>
                      <a:pPr algn="ctr"/>
                      <a:r>
                        <a:rPr lang="fr-FR" sz="1400" dirty="0">
                          <a:latin typeface="Century Gothic" panose="020B0502020202020204" pitchFamily="34" charset="0"/>
                        </a:rPr>
                        <a:t>100%</a:t>
                      </a:r>
                    </a:p>
                  </a:txBody>
                  <a:tcPr anchor="ctr"/>
                </a:tc>
                <a:tc>
                  <a:txBody>
                    <a:bodyPr/>
                    <a:lstStyle/>
                    <a:p>
                      <a:pPr algn="ctr"/>
                      <a:r>
                        <a:rPr lang="fr-FR" sz="1400" dirty="0">
                          <a:latin typeface="Century Gothic" panose="020B0502020202020204" pitchFamily="34" charset="0"/>
                        </a:rPr>
                        <a:t>100%</a:t>
                      </a:r>
                    </a:p>
                  </a:txBody>
                  <a:tcPr anchor="ctr"/>
                </a:tc>
                <a:extLst>
                  <a:ext uri="{0D108BD9-81ED-4DB2-BD59-A6C34878D82A}">
                    <a16:rowId xmlns:a16="http://schemas.microsoft.com/office/drawing/2014/main" val="936519591"/>
                  </a:ext>
                </a:extLst>
              </a:tr>
            </a:tbl>
          </a:graphicData>
        </a:graphic>
      </p:graphicFrame>
    </p:spTree>
    <p:extLst>
      <p:ext uri="{BB962C8B-B14F-4D97-AF65-F5344CB8AC3E}">
        <p14:creationId xmlns:p14="http://schemas.microsoft.com/office/powerpoint/2010/main" val="365800676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7C172AC96431459508F5D6F53E30AA" ma:contentTypeVersion="14" ma:contentTypeDescription="Crée un document." ma:contentTypeScope="" ma:versionID="c04e69d17d21f0dc3718ef5adda3fdef">
  <xsd:schema xmlns:xsd="http://www.w3.org/2001/XMLSchema" xmlns:xs="http://www.w3.org/2001/XMLSchema" xmlns:p="http://schemas.microsoft.com/office/2006/metadata/properties" xmlns:ns1="http://schemas.microsoft.com/sharepoint/v3" xmlns:ns2="a7fb56d7-1076-49c4-acc3-0a14d7c1077e" xmlns:ns3="871e1038-aa64-4a0a-9c16-70c9a413e060" targetNamespace="http://schemas.microsoft.com/office/2006/metadata/properties" ma:root="true" ma:fieldsID="14822001c63dae6d904c6440002a7acb" ns1:_="" ns2:_="" ns3:_="">
    <xsd:import namespace="http://schemas.microsoft.com/sharepoint/v3"/>
    <xsd:import namespace="a7fb56d7-1076-49c4-acc3-0a14d7c1077e"/>
    <xsd:import namespace="871e1038-aa64-4a0a-9c16-70c9a413e0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Propriétés de la stratégie de conformité unifiée" ma:hidden="true" ma:internalName="_ip_UnifiedCompliancePolicyProperties">
      <xsd:simpleType>
        <xsd:restriction base="dms:Note"/>
      </xsd:simpleType>
    </xsd:element>
    <xsd:element name="_ip_UnifiedCompliancePolicyUIAction" ma:index="18"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fb56d7-1076-49c4-acc3-0a14d7c10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3ab43599-874c-4784-8cfa-d184d6239b5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1e1038-aa64-4a0a-9c16-70c9a413e060"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4c8b88d5-1ed1-452f-ad00-ea58f84bbf42}" ma:internalName="TaxCatchAll" ma:showField="CatchAllData" ma:web="871e1038-aa64-4a0a-9c16-70c9a413e0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2F3739-A20E-417E-B64D-6183F0122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fb56d7-1076-49c4-acc3-0a14d7c1077e"/>
    <ds:schemaRef ds:uri="871e1038-aa64-4a0a-9c16-70c9a413e0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93CF87-2C4E-4E7D-AC74-CBA5C336E0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11360</TotalTime>
  <Words>3379</Words>
  <Application>Microsoft Office PowerPoint</Application>
  <PresentationFormat>Grand écran</PresentationFormat>
  <Paragraphs>434</Paragraphs>
  <Slides>52</Slides>
  <Notes>35</Notes>
  <HiddenSlides>8</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52</vt:i4>
      </vt:variant>
    </vt:vector>
  </HeadingPairs>
  <TitlesOfParts>
    <vt:vector size="62" baseType="lpstr">
      <vt:lpstr>Arial</vt:lpstr>
      <vt:lpstr>Calibri</vt:lpstr>
      <vt:lpstr>Century Gothic</vt:lpstr>
      <vt:lpstr>CenturyGothic</vt:lpstr>
      <vt:lpstr>CenturyGothic-Italic</vt:lpstr>
      <vt:lpstr>Ilisarniq</vt:lpstr>
      <vt:lpstr>Ilisarniq Black</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Ulmer</dc:creator>
  <cp:lastModifiedBy>MINOUFLET Loïc</cp:lastModifiedBy>
  <cp:revision>621</cp:revision>
  <cp:lastPrinted>2022-10-26T07:38:17Z</cp:lastPrinted>
  <dcterms:created xsi:type="dcterms:W3CDTF">2022-10-14T09:14:23Z</dcterms:created>
  <dcterms:modified xsi:type="dcterms:W3CDTF">2023-06-06T09:03:45Z</dcterms:modified>
</cp:coreProperties>
</file>